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1"/>
  </p:notes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7" r:id="rId16"/>
    <p:sldId id="293" r:id="rId17"/>
    <p:sldId id="294" r:id="rId18"/>
    <p:sldId id="295" r:id="rId19"/>
    <p:sldId id="296"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EA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64" autoAdjust="0"/>
    <p:restoredTop sz="94660"/>
  </p:normalViewPr>
  <p:slideViewPr>
    <p:cSldViewPr>
      <p:cViewPr>
        <p:scale>
          <a:sx n="66" d="100"/>
          <a:sy n="66" d="100"/>
        </p:scale>
        <p:origin x="-432"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1D03998A-CB48-4345-980F-720274E6B5A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3175" y="0"/>
            <a:ext cx="9147175" cy="6867525"/>
            <a:chOff x="-2" y="0"/>
            <a:chExt cx="5762" cy="4326"/>
          </a:xfrm>
        </p:grpSpPr>
        <p:grpSp>
          <p:nvGrpSpPr>
            <p:cNvPr id="6147" name="Group 3"/>
            <p:cNvGrpSpPr>
              <a:grpSpLocks/>
            </p:cNvGrpSpPr>
            <p:nvPr userDrawn="1"/>
          </p:nvGrpSpPr>
          <p:grpSpPr bwMode="auto">
            <a:xfrm>
              <a:off x="-2" y="0"/>
              <a:ext cx="5712" cy="4326"/>
              <a:chOff x="-2" y="0"/>
              <a:chExt cx="5712" cy="4326"/>
            </a:xfrm>
          </p:grpSpPr>
          <p:sp>
            <p:nvSpPr>
              <p:cNvPr id="614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US"/>
              </a:p>
            </p:txBody>
          </p:sp>
        </p:grpSp>
        <p:sp>
          <p:nvSpPr>
            <p:cNvPr id="6208"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6209"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6210"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eaLnBrk="1" hangingPunct="1"/>
            <a:endParaRPr kumimoji="1" lang="en-AU">
              <a:latin typeface="Helvetica" pitchFamily="-128" charset="0"/>
            </a:endParaRPr>
          </a:p>
        </p:txBody>
      </p:sp>
      <p:sp>
        <p:nvSpPr>
          <p:cNvPr id="6211" name="Rectangle 67"/>
          <p:cNvSpPr>
            <a:spLocks noGrp="1" noChangeArrowheads="1"/>
          </p:cNvSpPr>
          <p:nvPr>
            <p:ph type="ctrTitle" sz="quarter"/>
          </p:nvPr>
        </p:nvSpPr>
        <p:spPr>
          <a:xfrm>
            <a:off x="779463" y="1447800"/>
            <a:ext cx="7678737" cy="1081088"/>
          </a:xfrm>
        </p:spPr>
        <p:txBody>
          <a:bodyPr/>
          <a:lstStyle>
            <a:lvl1pPr algn="r">
              <a:defRPr/>
            </a:lvl1pPr>
          </a:lstStyle>
          <a:p>
            <a:r>
              <a:rPr lang="en-US" smtClean="0"/>
              <a:t>Click to edit Master title style</a:t>
            </a:r>
            <a:endParaRPr lang="en-US"/>
          </a:p>
        </p:txBody>
      </p:sp>
      <p:sp>
        <p:nvSpPr>
          <p:cNvPr id="621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US" smtClean="0"/>
              <a:t>Click to edit Master subtitle style</a:t>
            </a:r>
            <a:endParaRPr lang="en-US"/>
          </a:p>
        </p:txBody>
      </p:sp>
      <p:sp>
        <p:nvSpPr>
          <p:cNvPr id="6213" name="Rectangle 69"/>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6214" name="Rectangle 70"/>
          <p:cNvSpPr>
            <a:spLocks noGrp="1" noChangeArrowheads="1"/>
          </p:cNvSpPr>
          <p:nvPr>
            <p:ph type="ftr" sz="quarter" idx="3"/>
          </p:nvPr>
        </p:nvSpPr>
        <p:spPr>
          <a:xfrm>
            <a:off x="3124200" y="6248400"/>
            <a:ext cx="2895600" cy="457200"/>
          </a:xfrm>
        </p:spPr>
        <p:txBody>
          <a:bodyPr/>
          <a:lstStyle>
            <a:lvl1pPr algn="ctr">
              <a:defRPr sz="1400"/>
            </a:lvl1pPr>
          </a:lstStyle>
          <a:p>
            <a:endParaRPr lang="en-US"/>
          </a:p>
        </p:txBody>
      </p:sp>
      <p:sp>
        <p:nvSpPr>
          <p:cNvPr id="6215" name="Rectangle 71"/>
          <p:cNvSpPr>
            <a:spLocks noGrp="1" noChangeArrowheads="1"/>
          </p:cNvSpPr>
          <p:nvPr>
            <p:ph type="sldNum" sz="quarter" idx="4"/>
          </p:nvPr>
        </p:nvSpPr>
        <p:spPr>
          <a:xfrm>
            <a:off x="6553200" y="6248400"/>
            <a:ext cx="1905000" cy="457200"/>
          </a:xfrm>
        </p:spPr>
        <p:txBody>
          <a:bodyPr/>
          <a:lstStyle>
            <a:lvl1pPr>
              <a:defRPr sz="1400"/>
            </a:lvl1pPr>
          </a:lstStyle>
          <a:p>
            <a:fld id="{74B70001-1144-413E-8798-48AB8623810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F83457C-ECC3-4794-B8CD-4F40400D7CA0}"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990600"/>
            <a:ext cx="188595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990600"/>
            <a:ext cx="55054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BAC5EE2-DDC0-4B49-8EBC-BCC5C53EBFB1}"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F174A3C-D9DC-4BB0-B58D-F75F9586B164}"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0C9FC434-8473-443F-8129-6C803B72FC37}"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905000"/>
            <a:ext cx="3390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905000"/>
            <a:ext cx="3390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E2037E1C-DB81-4F16-A173-797146B51876}"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EA349AE-8E4E-4B45-918C-7B2EFCB2B5EC}"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D9E01C39-DE9C-49B4-8810-61D36F583FC3}"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645DD0A-BB52-4970-A6DA-E28E161E0AEF}"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8540AF9-8A90-4763-BC23-13B5579486E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C33C307E-867F-4004-80A7-15F1F0973832}"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219200" y="-9525"/>
            <a:ext cx="7924800" cy="6867525"/>
            <a:chOff x="0" y="0"/>
            <a:chExt cx="5762" cy="4326"/>
          </a:xfrm>
        </p:grpSpPr>
        <p:sp>
          <p:nvSpPr>
            <p:cNvPr id="512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6"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7"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8"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2"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3"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4"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8"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9"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0"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4"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5"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9"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0"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1"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5"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6"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7"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1"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2"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3"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7"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8"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9"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3"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4"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5"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9"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0"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518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5185" name="Rectangle 65"/>
          <p:cNvSpPr>
            <a:spLocks noGrp="1" noChangeArrowheads="1"/>
          </p:cNvSpPr>
          <p:nvPr>
            <p:ph type="title"/>
          </p:nvPr>
        </p:nvSpPr>
        <p:spPr bwMode="auto">
          <a:xfrm>
            <a:off x="1219200" y="990600"/>
            <a:ext cx="6705600" cy="633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86" name="Rectangle 66"/>
          <p:cNvSpPr>
            <a:spLocks noGrp="1" noChangeArrowheads="1"/>
          </p:cNvSpPr>
          <p:nvPr>
            <p:ph type="body" idx="1"/>
          </p:nvPr>
        </p:nvSpPr>
        <p:spPr bwMode="auto">
          <a:xfrm>
            <a:off x="1828800" y="1905000"/>
            <a:ext cx="6934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89" name="Rectangle 69"/>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mn-lt"/>
              </a:defRPr>
            </a:lvl1pPr>
          </a:lstStyle>
          <a:p>
            <a:fld id="{C4E9010F-C39C-4EE7-A8F9-3143A416003C}" type="slidenum">
              <a:rPr lang="en-US"/>
              <a:pPr/>
              <a:t>‹#›</a:t>
            </a:fld>
            <a:endParaRPr lang="en-US"/>
          </a:p>
        </p:txBody>
      </p:sp>
      <p:sp>
        <p:nvSpPr>
          <p:cNvPr id="5190" name="Rectangle 70"/>
          <p:cNvSpPr>
            <a:spLocks noGrp="1" noChangeArrowheads="1"/>
          </p:cNvSpPr>
          <p:nvPr>
            <p:ph type="ftr" sz="quarter" idx="3"/>
          </p:nvPr>
        </p:nvSpPr>
        <p:spPr bwMode="auto">
          <a:xfrm>
            <a:off x="1143000" y="62484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atin typeface="+mn-lt"/>
              </a:defRPr>
            </a:lvl1pPr>
          </a:lstStyle>
          <a:p>
            <a:r>
              <a:rPr lang="en-US"/>
              <a:t>These slides are designed to accompany </a:t>
            </a:r>
            <a:r>
              <a:rPr lang="en-US" i="1"/>
              <a:t>Software Engineering: A Practitioner’s Approach, 7/e </a:t>
            </a:r>
            <a:r>
              <a:rPr lang="en-US"/>
              <a:t>(McGraw-Hill 2009). Slides copyright 2009 by Roger Pressman. </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Helvetica" pitchFamily="-128" charset="0"/>
        </a:defRPr>
      </a:lvl2pPr>
      <a:lvl3pPr algn="l" rtl="0" eaLnBrk="1" fontAlgn="base" hangingPunct="1">
        <a:spcBef>
          <a:spcPct val="0"/>
        </a:spcBef>
        <a:spcAft>
          <a:spcPct val="0"/>
        </a:spcAft>
        <a:defRPr sz="4000">
          <a:solidFill>
            <a:schemeClr val="tx2"/>
          </a:solidFill>
          <a:latin typeface="Helvetica" pitchFamily="-128" charset="0"/>
        </a:defRPr>
      </a:lvl3pPr>
      <a:lvl4pPr algn="l" rtl="0" eaLnBrk="1" fontAlgn="base" hangingPunct="1">
        <a:spcBef>
          <a:spcPct val="0"/>
        </a:spcBef>
        <a:spcAft>
          <a:spcPct val="0"/>
        </a:spcAft>
        <a:defRPr sz="4000">
          <a:solidFill>
            <a:schemeClr val="tx2"/>
          </a:solidFill>
          <a:latin typeface="Helvetica" pitchFamily="-128" charset="0"/>
        </a:defRPr>
      </a:lvl4pPr>
      <a:lvl5pPr algn="l" rtl="0" eaLnBrk="1" fontAlgn="base" hangingPunct="1">
        <a:spcBef>
          <a:spcPct val="0"/>
        </a:spcBef>
        <a:spcAft>
          <a:spcPct val="0"/>
        </a:spcAft>
        <a:defRPr sz="4000">
          <a:solidFill>
            <a:schemeClr val="tx2"/>
          </a:solidFill>
          <a:latin typeface="Helvetica" pitchFamily="-128" charset="0"/>
        </a:defRPr>
      </a:lvl5pPr>
      <a:lvl6pPr marL="457200" algn="l" rtl="0" eaLnBrk="1" fontAlgn="base" hangingPunct="1">
        <a:spcBef>
          <a:spcPct val="0"/>
        </a:spcBef>
        <a:spcAft>
          <a:spcPct val="0"/>
        </a:spcAft>
        <a:defRPr sz="4000">
          <a:solidFill>
            <a:schemeClr val="tx2"/>
          </a:solidFill>
          <a:latin typeface="Helvetica" pitchFamily="-128" charset="0"/>
        </a:defRPr>
      </a:lvl6pPr>
      <a:lvl7pPr marL="914400" algn="l" rtl="0" eaLnBrk="1" fontAlgn="base" hangingPunct="1">
        <a:spcBef>
          <a:spcPct val="0"/>
        </a:spcBef>
        <a:spcAft>
          <a:spcPct val="0"/>
        </a:spcAft>
        <a:defRPr sz="4000">
          <a:solidFill>
            <a:schemeClr val="tx2"/>
          </a:solidFill>
          <a:latin typeface="Helvetica" pitchFamily="-128" charset="0"/>
        </a:defRPr>
      </a:lvl7pPr>
      <a:lvl8pPr marL="1371600" algn="l" rtl="0" eaLnBrk="1" fontAlgn="base" hangingPunct="1">
        <a:spcBef>
          <a:spcPct val="0"/>
        </a:spcBef>
        <a:spcAft>
          <a:spcPct val="0"/>
        </a:spcAft>
        <a:defRPr sz="4000">
          <a:solidFill>
            <a:schemeClr val="tx2"/>
          </a:solidFill>
          <a:latin typeface="Helvetica" pitchFamily="-128" charset="0"/>
        </a:defRPr>
      </a:lvl8pPr>
      <a:lvl9pPr marL="1828800" algn="l" rtl="0" eaLnBrk="1" fontAlgn="base" hangingPunct="1">
        <a:spcBef>
          <a:spcPct val="0"/>
        </a:spcBef>
        <a:spcAft>
          <a:spcPct val="0"/>
        </a:spcAft>
        <a:defRPr sz="4000">
          <a:solidFill>
            <a:schemeClr val="tx2"/>
          </a:solidFill>
          <a:latin typeface="Helvetica" pitchFamily="-128" charset="0"/>
        </a:defRPr>
      </a:lvl9pPr>
    </p:titleStyle>
    <p:bodyStyle>
      <a:lvl1pPr marL="342900" indent="-342900" algn="l" rtl="0" eaLnBrk="1" fontAlgn="base" hangingPunct="1">
        <a:spcBef>
          <a:spcPct val="20000"/>
        </a:spcBef>
        <a:spcAft>
          <a:spcPct val="0"/>
        </a:spcAft>
        <a:buClr>
          <a:schemeClr val="folHlink"/>
        </a:buClr>
        <a:buSzPct val="75000"/>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70000"/>
        <a:buFont typeface="Wingdings" pitchFamily="2" charset="2"/>
        <a:buChar char="n"/>
        <a:defRPr sz="2000">
          <a:solidFill>
            <a:schemeClr val="tx1"/>
          </a:solidFill>
          <a:latin typeface="+mn-lt"/>
        </a:defRPr>
      </a:lvl2pPr>
      <a:lvl3pPr marL="1143000" indent="-228600" algn="l" rtl="0" eaLnBrk="1" fontAlgn="base" hangingPunct="1">
        <a:spcBef>
          <a:spcPct val="20000"/>
        </a:spcBef>
        <a:spcAft>
          <a:spcPct val="0"/>
        </a:spcAft>
        <a:buClr>
          <a:schemeClr val="tx2"/>
        </a:buClr>
        <a:buChar char="•"/>
        <a:defRPr>
          <a:solidFill>
            <a:schemeClr val="tx1"/>
          </a:solidFill>
          <a:latin typeface="+mn-lt"/>
        </a:defRPr>
      </a:lvl3pPr>
      <a:lvl4pPr marL="1600200" indent="-228600" algn="l" rtl="0" eaLnBrk="1" fontAlgn="base" hangingPunct="1">
        <a:spcBef>
          <a:spcPct val="20000"/>
        </a:spcBef>
        <a:spcAft>
          <a:spcPct val="0"/>
        </a:spcAft>
        <a:buClr>
          <a:schemeClr val="hlink"/>
        </a:buClr>
        <a:buChar char="•"/>
        <a:defRPr sz="1600">
          <a:solidFill>
            <a:schemeClr val="tx1"/>
          </a:solidFill>
          <a:latin typeface="+mn-lt"/>
        </a:defRPr>
      </a:lvl4pPr>
      <a:lvl5pPr marL="2057400" indent="-228600" algn="l" rtl="0" eaLnBrk="1" fontAlgn="base" hangingPunct="1">
        <a:spcBef>
          <a:spcPct val="20000"/>
        </a:spcBef>
        <a:spcAft>
          <a:spcPct val="0"/>
        </a:spcAft>
        <a:buClr>
          <a:schemeClr val="tx1"/>
        </a:buClr>
        <a:buSzPct val="85000"/>
        <a:buChar char="•"/>
        <a:defRPr sz="1600">
          <a:solidFill>
            <a:schemeClr val="tx1"/>
          </a:solidFill>
          <a:latin typeface="+mn-lt"/>
        </a:defRPr>
      </a:lvl5pPr>
      <a:lvl6pPr marL="2514600" indent="-228600" algn="l" rtl="0" eaLnBrk="1" fontAlgn="base" hangingPunct="1">
        <a:spcBef>
          <a:spcPct val="20000"/>
        </a:spcBef>
        <a:spcAft>
          <a:spcPct val="0"/>
        </a:spcAft>
        <a:buClr>
          <a:schemeClr val="tx1"/>
        </a:buClr>
        <a:buSzPct val="85000"/>
        <a:buChar char="•"/>
        <a:defRPr sz="1600">
          <a:solidFill>
            <a:schemeClr val="tx1"/>
          </a:solidFill>
          <a:latin typeface="+mn-lt"/>
        </a:defRPr>
      </a:lvl6pPr>
      <a:lvl7pPr marL="2971800" indent="-228600" algn="l" rtl="0" eaLnBrk="1" fontAlgn="base" hangingPunct="1">
        <a:spcBef>
          <a:spcPct val="20000"/>
        </a:spcBef>
        <a:spcAft>
          <a:spcPct val="0"/>
        </a:spcAft>
        <a:buClr>
          <a:schemeClr val="tx1"/>
        </a:buClr>
        <a:buSzPct val="85000"/>
        <a:buChar char="•"/>
        <a:defRPr sz="1600">
          <a:solidFill>
            <a:schemeClr val="tx1"/>
          </a:solidFill>
          <a:latin typeface="+mn-lt"/>
        </a:defRPr>
      </a:lvl7pPr>
      <a:lvl8pPr marL="3429000" indent="-228600" algn="l" rtl="0" eaLnBrk="1" fontAlgn="base" hangingPunct="1">
        <a:spcBef>
          <a:spcPct val="20000"/>
        </a:spcBef>
        <a:spcAft>
          <a:spcPct val="0"/>
        </a:spcAft>
        <a:buClr>
          <a:schemeClr val="tx1"/>
        </a:buClr>
        <a:buSzPct val="85000"/>
        <a:buChar char="•"/>
        <a:defRPr sz="1600">
          <a:solidFill>
            <a:schemeClr val="tx1"/>
          </a:solidFill>
          <a:latin typeface="+mn-lt"/>
        </a:defRPr>
      </a:lvl8pPr>
      <a:lvl9pPr marL="3886200" indent="-228600" algn="l" rtl="0" eaLnBrk="1" fontAlgn="base" hangingPunct="1">
        <a:spcBef>
          <a:spcPct val="20000"/>
        </a:spcBef>
        <a:spcAft>
          <a:spcPct val="0"/>
        </a:spcAft>
        <a:buClr>
          <a:schemeClr val="tx1"/>
        </a:buClr>
        <a:buSzPct val="8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1C285D46-F518-4953-B795-427ADBBFB29C}" type="slidenum">
              <a:rPr lang="en-US"/>
              <a:pPr/>
              <a:t>1</a:t>
            </a:fld>
            <a:endParaRPr lang="en-US"/>
          </a:p>
        </p:txBody>
      </p:sp>
      <p:sp>
        <p:nvSpPr>
          <p:cNvPr id="172034" name="Rectangle 2"/>
          <p:cNvSpPr>
            <a:spLocks noGrp="1" noChangeArrowheads="1"/>
          </p:cNvSpPr>
          <p:nvPr>
            <p:ph type="title"/>
          </p:nvPr>
        </p:nvSpPr>
        <p:spPr/>
        <p:txBody>
          <a:bodyPr/>
          <a:lstStyle/>
          <a:p>
            <a:r>
              <a:rPr lang="en-US"/>
              <a:t>Chapter 24</a:t>
            </a:r>
          </a:p>
        </p:txBody>
      </p:sp>
      <p:sp>
        <p:nvSpPr>
          <p:cNvPr id="172035" name="Rectangle 3"/>
          <p:cNvSpPr>
            <a:spLocks noGrp="1" noChangeArrowheads="1"/>
          </p:cNvSpPr>
          <p:nvPr>
            <p:ph type="body" idx="1"/>
          </p:nvPr>
        </p:nvSpPr>
        <p:spPr>
          <a:xfrm>
            <a:off x="1828800" y="1905000"/>
            <a:ext cx="6934200" cy="4191000"/>
          </a:xfrm>
        </p:spPr>
        <p:txBody>
          <a:bodyPr/>
          <a:lstStyle/>
          <a:p>
            <a:r>
              <a:rPr lang="en-US" b="1" dirty="0">
                <a:solidFill>
                  <a:schemeClr val="folHlink"/>
                </a:solidFill>
              </a:rPr>
              <a:t>Project Management Concepts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243FD9B-3CC2-4412-94BF-CED665D25511}" type="slidenum">
              <a:rPr lang="en-US"/>
              <a:pPr/>
              <a:t>10</a:t>
            </a:fld>
            <a:endParaRPr lang="en-US"/>
          </a:p>
        </p:txBody>
      </p:sp>
      <p:sp>
        <p:nvSpPr>
          <p:cNvPr id="181250" name="Rectangle 2"/>
          <p:cNvSpPr>
            <a:spLocks noGrp="1" noChangeArrowheads="1"/>
          </p:cNvSpPr>
          <p:nvPr>
            <p:ph type="title"/>
          </p:nvPr>
        </p:nvSpPr>
        <p:spPr>
          <a:xfrm>
            <a:off x="1219200" y="1066800"/>
            <a:ext cx="7467600" cy="655638"/>
          </a:xfrm>
        </p:spPr>
        <p:txBody>
          <a:bodyPr/>
          <a:lstStyle/>
          <a:p>
            <a:r>
              <a:rPr lang="en-US" sz="3200"/>
              <a:t>Team Coordination &amp; Communication</a:t>
            </a:r>
            <a:endParaRPr lang="en-US"/>
          </a:p>
        </p:txBody>
      </p:sp>
      <p:sp>
        <p:nvSpPr>
          <p:cNvPr id="181251" name="Rectangle 3"/>
          <p:cNvSpPr>
            <a:spLocks noGrp="1" noChangeArrowheads="1"/>
          </p:cNvSpPr>
          <p:nvPr>
            <p:ph type="body" idx="1"/>
          </p:nvPr>
        </p:nvSpPr>
        <p:spPr>
          <a:xfrm>
            <a:off x="1676400" y="1981200"/>
            <a:ext cx="6934200" cy="4191000"/>
          </a:xfrm>
        </p:spPr>
        <p:txBody>
          <a:bodyPr/>
          <a:lstStyle/>
          <a:p>
            <a:pPr>
              <a:lnSpc>
                <a:spcPct val="90000"/>
              </a:lnSpc>
              <a:spcBef>
                <a:spcPts val="600"/>
              </a:spcBef>
            </a:pPr>
            <a:r>
              <a:rPr lang="en-US" sz="1600" i="1">
                <a:solidFill>
                  <a:schemeClr val="folHlink"/>
                </a:solidFill>
              </a:rPr>
              <a:t>Formal, impersonal approaches</a:t>
            </a:r>
            <a:r>
              <a:rPr lang="en-US" sz="1600"/>
              <a:t> include software engineering documents and work products (including source code), technical memos, project milestones, schedules, and project control tools (Chapter 23), change requests and related documentation, error tracking reports, and repository data (see Chapter 26). </a:t>
            </a:r>
          </a:p>
          <a:p>
            <a:pPr>
              <a:lnSpc>
                <a:spcPct val="90000"/>
              </a:lnSpc>
              <a:spcBef>
                <a:spcPts val="300"/>
              </a:spcBef>
            </a:pPr>
            <a:r>
              <a:rPr lang="en-US" sz="1600" i="1">
                <a:solidFill>
                  <a:schemeClr val="folHlink"/>
                </a:solidFill>
              </a:rPr>
              <a:t>Formal, interpersonal procedures</a:t>
            </a:r>
            <a:r>
              <a:rPr lang="en-US" sz="1600">
                <a:solidFill>
                  <a:schemeClr val="folHlink"/>
                </a:solidFill>
              </a:rPr>
              <a:t> </a:t>
            </a:r>
            <a:r>
              <a:rPr lang="en-US" sz="1600"/>
              <a:t>focus on quality assurance activities (Chapter 25) applied to software engineering work products. These include status review meetings and design and code inspections.</a:t>
            </a:r>
          </a:p>
          <a:p>
            <a:pPr>
              <a:lnSpc>
                <a:spcPct val="90000"/>
              </a:lnSpc>
            </a:pPr>
            <a:r>
              <a:rPr lang="en-US" sz="1600" i="1">
                <a:solidFill>
                  <a:schemeClr val="folHlink"/>
                </a:solidFill>
              </a:rPr>
              <a:t>Informal, interpersonal procedures</a:t>
            </a:r>
            <a:r>
              <a:rPr lang="en-US" sz="1600">
                <a:solidFill>
                  <a:schemeClr val="folHlink"/>
                </a:solidFill>
              </a:rPr>
              <a:t> </a:t>
            </a:r>
            <a:r>
              <a:rPr lang="en-US" sz="1600"/>
              <a:t>include group meetings for information dissemination and problem solving and “collocation of requirements and development staff.” </a:t>
            </a:r>
          </a:p>
          <a:p>
            <a:pPr>
              <a:lnSpc>
                <a:spcPct val="90000"/>
              </a:lnSpc>
            </a:pPr>
            <a:r>
              <a:rPr lang="en-US" sz="1600" i="1">
                <a:solidFill>
                  <a:schemeClr val="folHlink"/>
                </a:solidFill>
              </a:rPr>
              <a:t>Electronic communication</a:t>
            </a:r>
            <a:r>
              <a:rPr lang="en-US" sz="1600">
                <a:solidFill>
                  <a:schemeClr val="folHlink"/>
                </a:solidFill>
              </a:rPr>
              <a:t> </a:t>
            </a:r>
            <a:r>
              <a:rPr lang="en-US" sz="1600"/>
              <a:t>encompasses electronic mail, electronic bulletin boards, and by extension, video-based conferencing systems.</a:t>
            </a:r>
          </a:p>
          <a:p>
            <a:pPr>
              <a:lnSpc>
                <a:spcPct val="90000"/>
              </a:lnSpc>
            </a:pPr>
            <a:r>
              <a:rPr lang="en-US" sz="1600" i="1">
                <a:solidFill>
                  <a:schemeClr val="folHlink"/>
                </a:solidFill>
              </a:rPr>
              <a:t>Interpersonal networking</a:t>
            </a:r>
            <a:r>
              <a:rPr lang="en-US" sz="1600">
                <a:solidFill>
                  <a:schemeClr val="folHlink"/>
                </a:solidFill>
              </a:rPr>
              <a:t> </a:t>
            </a:r>
            <a:r>
              <a:rPr lang="en-US" sz="1600"/>
              <a:t>includes informal discussions with team members and those outside the project who may have experience or insight that can assist team members.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CB1C8B1-15AD-440A-9865-F44FEF466818}" type="slidenum">
              <a:rPr lang="en-US"/>
              <a:pPr/>
              <a:t>11</a:t>
            </a:fld>
            <a:endParaRPr lang="en-US"/>
          </a:p>
        </p:txBody>
      </p:sp>
      <p:sp>
        <p:nvSpPr>
          <p:cNvPr id="182274" name="Rectangle 2"/>
          <p:cNvSpPr>
            <a:spLocks noGrp="1" noChangeArrowheads="1"/>
          </p:cNvSpPr>
          <p:nvPr>
            <p:ph type="title"/>
          </p:nvPr>
        </p:nvSpPr>
        <p:spPr/>
        <p:txBody>
          <a:bodyPr/>
          <a:lstStyle/>
          <a:p>
            <a:r>
              <a:rPr lang="en-US"/>
              <a:t>The Product Scope</a:t>
            </a:r>
          </a:p>
        </p:txBody>
      </p:sp>
      <p:sp>
        <p:nvSpPr>
          <p:cNvPr id="182275" name="Rectangle 3"/>
          <p:cNvSpPr>
            <a:spLocks noGrp="1" noChangeArrowheads="1"/>
          </p:cNvSpPr>
          <p:nvPr>
            <p:ph type="body" idx="1"/>
          </p:nvPr>
        </p:nvSpPr>
        <p:spPr/>
        <p:txBody>
          <a:bodyPr/>
          <a:lstStyle/>
          <a:p>
            <a:pPr>
              <a:lnSpc>
                <a:spcPct val="90000"/>
              </a:lnSpc>
            </a:pPr>
            <a:r>
              <a:rPr lang="en-US"/>
              <a:t>Scope</a:t>
            </a:r>
          </a:p>
          <a:p>
            <a:pPr lvl="2">
              <a:lnSpc>
                <a:spcPct val="90000"/>
              </a:lnSpc>
              <a:spcBef>
                <a:spcPts val="600"/>
              </a:spcBef>
            </a:pPr>
            <a:r>
              <a:rPr lang="en-US" b="1">
                <a:solidFill>
                  <a:schemeClr val="folHlink"/>
                </a:solidFill>
              </a:rPr>
              <a:t>Context.</a:t>
            </a:r>
            <a:r>
              <a:rPr lang="en-US"/>
              <a:t> How does the software to be built fit into a larger system, product, or business context and what constraints are imposed as a result of the context?</a:t>
            </a:r>
          </a:p>
          <a:p>
            <a:pPr lvl="2">
              <a:lnSpc>
                <a:spcPct val="90000"/>
              </a:lnSpc>
              <a:spcBef>
                <a:spcPts val="300"/>
              </a:spcBef>
            </a:pPr>
            <a:r>
              <a:rPr lang="en-US" b="1">
                <a:solidFill>
                  <a:schemeClr val="folHlink"/>
                </a:solidFill>
              </a:rPr>
              <a:t>Information objectives.</a:t>
            </a:r>
            <a:r>
              <a:rPr lang="en-US"/>
              <a:t> What customer-visible data objects (Chapter 8) are produced as output from the software? What data objects are required for input?</a:t>
            </a:r>
          </a:p>
          <a:p>
            <a:pPr lvl="2">
              <a:lnSpc>
                <a:spcPct val="90000"/>
              </a:lnSpc>
              <a:spcBef>
                <a:spcPts val="300"/>
              </a:spcBef>
            </a:pPr>
            <a:r>
              <a:rPr lang="en-US" b="1">
                <a:solidFill>
                  <a:schemeClr val="folHlink"/>
                </a:solidFill>
              </a:rPr>
              <a:t>Function and performance.</a:t>
            </a:r>
            <a:r>
              <a:rPr lang="en-US">
                <a:solidFill>
                  <a:schemeClr val="folHlink"/>
                </a:solidFill>
              </a:rPr>
              <a:t>  </a:t>
            </a:r>
            <a:r>
              <a:rPr lang="en-US"/>
              <a:t>What function does the software perform to transform input data into output? Are any special performance characteristics to be addressed?</a:t>
            </a:r>
          </a:p>
          <a:p>
            <a:pPr>
              <a:lnSpc>
                <a:spcPct val="90000"/>
              </a:lnSpc>
            </a:pPr>
            <a:r>
              <a:rPr lang="en-US"/>
              <a:t>Software project scope must be unambiguous and understandable at the management and technical levels.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D56448A-047C-4066-981C-0A0B7D802E26}" type="slidenum">
              <a:rPr lang="en-US"/>
              <a:pPr/>
              <a:t>12</a:t>
            </a:fld>
            <a:endParaRPr lang="en-US"/>
          </a:p>
        </p:txBody>
      </p:sp>
      <p:sp>
        <p:nvSpPr>
          <p:cNvPr id="183298" name="Rectangle 2"/>
          <p:cNvSpPr>
            <a:spLocks noGrp="1" noChangeArrowheads="1"/>
          </p:cNvSpPr>
          <p:nvPr>
            <p:ph type="title"/>
          </p:nvPr>
        </p:nvSpPr>
        <p:spPr/>
        <p:txBody>
          <a:bodyPr/>
          <a:lstStyle/>
          <a:p>
            <a:r>
              <a:rPr lang="en-US"/>
              <a:t>Problem Decomposition</a:t>
            </a:r>
          </a:p>
        </p:txBody>
      </p:sp>
      <p:sp>
        <p:nvSpPr>
          <p:cNvPr id="183299" name="Rectangle 3"/>
          <p:cNvSpPr>
            <a:spLocks noGrp="1" noChangeArrowheads="1"/>
          </p:cNvSpPr>
          <p:nvPr>
            <p:ph type="body" idx="1"/>
          </p:nvPr>
        </p:nvSpPr>
        <p:spPr/>
        <p:txBody>
          <a:bodyPr/>
          <a:lstStyle/>
          <a:p>
            <a:r>
              <a:rPr lang="en-US"/>
              <a:t>Sometimes called </a:t>
            </a:r>
            <a:r>
              <a:rPr lang="en-US" i="1">
                <a:solidFill>
                  <a:schemeClr val="folHlink"/>
                </a:solidFill>
              </a:rPr>
              <a:t>partitioning</a:t>
            </a:r>
            <a:r>
              <a:rPr lang="en-US"/>
              <a:t> or </a:t>
            </a:r>
            <a:r>
              <a:rPr lang="en-US" i="1">
                <a:solidFill>
                  <a:schemeClr val="folHlink"/>
                </a:solidFill>
              </a:rPr>
              <a:t>problem elaboration</a:t>
            </a:r>
          </a:p>
          <a:p>
            <a:r>
              <a:rPr lang="en-US"/>
              <a:t>Once scope is defined …</a:t>
            </a:r>
          </a:p>
          <a:p>
            <a:pPr lvl="1"/>
            <a:r>
              <a:rPr lang="en-US"/>
              <a:t>It is decomposed into constituent functions</a:t>
            </a:r>
          </a:p>
          <a:p>
            <a:pPr lvl="1"/>
            <a:r>
              <a:rPr lang="en-US"/>
              <a:t>It is decomposed into user-visible data objects</a:t>
            </a:r>
          </a:p>
          <a:p>
            <a:pPr lvl="1">
              <a:buFont typeface="Wingdings" pitchFamily="2" charset="2"/>
              <a:buNone/>
            </a:pPr>
            <a:r>
              <a:rPr lang="en-US" i="1"/>
              <a:t>or</a:t>
            </a:r>
            <a:endParaRPr lang="en-US"/>
          </a:p>
          <a:p>
            <a:pPr lvl="1"/>
            <a:r>
              <a:rPr lang="en-US"/>
              <a:t>It is decomposed into a set of problem classes</a:t>
            </a:r>
          </a:p>
          <a:p>
            <a:r>
              <a:rPr lang="en-US"/>
              <a:t>Decomposition process continues until all functions or problem classes have been defined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18CC397D-A23C-4FC6-9CE1-7E50EE1BB9D3}" type="slidenum">
              <a:rPr lang="en-US"/>
              <a:pPr/>
              <a:t>13</a:t>
            </a:fld>
            <a:endParaRPr lang="en-US"/>
          </a:p>
        </p:txBody>
      </p:sp>
      <p:sp>
        <p:nvSpPr>
          <p:cNvPr id="184322" name="Rectangle 2"/>
          <p:cNvSpPr>
            <a:spLocks noGrp="1" noChangeArrowheads="1"/>
          </p:cNvSpPr>
          <p:nvPr>
            <p:ph type="title"/>
          </p:nvPr>
        </p:nvSpPr>
        <p:spPr/>
        <p:txBody>
          <a:bodyPr/>
          <a:lstStyle/>
          <a:p>
            <a:r>
              <a:rPr lang="en-US"/>
              <a:t>The Process</a:t>
            </a:r>
          </a:p>
        </p:txBody>
      </p:sp>
      <p:sp>
        <p:nvSpPr>
          <p:cNvPr id="184323" name="Rectangle 3"/>
          <p:cNvSpPr>
            <a:spLocks noGrp="1" noChangeArrowheads="1"/>
          </p:cNvSpPr>
          <p:nvPr>
            <p:ph type="body" idx="1"/>
          </p:nvPr>
        </p:nvSpPr>
        <p:spPr/>
        <p:txBody>
          <a:bodyPr/>
          <a:lstStyle/>
          <a:p>
            <a:r>
              <a:rPr lang="en-US"/>
              <a:t>Once a process framework has been established</a:t>
            </a:r>
          </a:p>
          <a:p>
            <a:pPr lvl="1"/>
            <a:r>
              <a:rPr lang="en-US"/>
              <a:t>Consider project characteristics</a:t>
            </a:r>
          </a:p>
          <a:p>
            <a:pPr lvl="1"/>
            <a:r>
              <a:rPr lang="en-US"/>
              <a:t>Determine the degree of rigor required</a:t>
            </a:r>
          </a:p>
          <a:p>
            <a:pPr lvl="1"/>
            <a:r>
              <a:rPr lang="en-US"/>
              <a:t>Define a task set for each software engineering activity</a:t>
            </a:r>
          </a:p>
          <a:p>
            <a:pPr lvl="2"/>
            <a:r>
              <a:rPr lang="en-US">
                <a:solidFill>
                  <a:schemeClr val="folHlink"/>
                </a:solidFill>
              </a:rPr>
              <a:t>Task set =</a:t>
            </a:r>
          </a:p>
          <a:p>
            <a:pPr lvl="3"/>
            <a:r>
              <a:rPr lang="en-US">
                <a:solidFill>
                  <a:schemeClr val="folHlink"/>
                </a:solidFill>
              </a:rPr>
              <a:t>Software engineering tasks</a:t>
            </a:r>
          </a:p>
          <a:p>
            <a:pPr lvl="3"/>
            <a:r>
              <a:rPr lang="en-US">
                <a:solidFill>
                  <a:schemeClr val="folHlink"/>
                </a:solidFill>
              </a:rPr>
              <a:t>Work products</a:t>
            </a:r>
          </a:p>
          <a:p>
            <a:pPr lvl="3"/>
            <a:r>
              <a:rPr lang="en-US">
                <a:solidFill>
                  <a:schemeClr val="folHlink"/>
                </a:solidFill>
              </a:rPr>
              <a:t>Quality assurance points</a:t>
            </a:r>
          </a:p>
          <a:p>
            <a:pPr lvl="3"/>
            <a:r>
              <a:rPr lang="en-US">
                <a:solidFill>
                  <a:schemeClr val="folHlink"/>
                </a:solidFill>
              </a:rPr>
              <a:t>Milestones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DA80ED2-D45C-48B5-A67D-8066E7126E13}" type="slidenum">
              <a:rPr lang="en-US"/>
              <a:pPr/>
              <a:t>14</a:t>
            </a:fld>
            <a:endParaRPr lang="en-US"/>
          </a:p>
        </p:txBody>
      </p:sp>
      <p:sp>
        <p:nvSpPr>
          <p:cNvPr id="185346" name="Rectangle 2"/>
          <p:cNvSpPr>
            <a:spLocks noGrp="1" noChangeArrowheads="1"/>
          </p:cNvSpPr>
          <p:nvPr>
            <p:ph type="title"/>
          </p:nvPr>
        </p:nvSpPr>
        <p:spPr>
          <a:xfrm>
            <a:off x="1219200" y="1066800"/>
            <a:ext cx="7924800" cy="633413"/>
          </a:xfrm>
        </p:spPr>
        <p:txBody>
          <a:bodyPr/>
          <a:lstStyle/>
          <a:p>
            <a:r>
              <a:rPr lang="en-US" sz="3600"/>
              <a:t>Melding the Problem and the Process</a:t>
            </a:r>
            <a:endParaRPr lang="en-US"/>
          </a:p>
        </p:txBody>
      </p:sp>
      <p:pic>
        <p:nvPicPr>
          <p:cNvPr id="185347" name="Picture 3"/>
          <p:cNvPicPr>
            <a:picLocks noChangeAspect="1" noChangeArrowheads="1"/>
          </p:cNvPicPr>
          <p:nvPr/>
        </p:nvPicPr>
        <p:blipFill>
          <a:blip r:embed="rId2" cstate="print"/>
          <a:srcRect/>
          <a:stretch>
            <a:fillRect/>
          </a:stretch>
        </p:blipFill>
        <p:spPr bwMode="auto">
          <a:xfrm>
            <a:off x="2743200" y="2286000"/>
            <a:ext cx="3962400" cy="3714750"/>
          </a:xfrm>
          <a:prstGeom prst="rect">
            <a:avLst/>
          </a:prstGeom>
          <a:noFill/>
          <a:ln w="12700">
            <a:noFill/>
            <a:miter lim="800000"/>
            <a:headEnd/>
            <a:tailEnd/>
          </a:ln>
          <a:effectLst/>
        </p:spPr>
      </p:pic>
      <p:sp>
        <p:nvSpPr>
          <p:cNvPr id="185348" name="Rectangle 4"/>
          <p:cNvSpPr>
            <a:spLocks noChangeArrowheads="1"/>
          </p:cNvSpPr>
          <p:nvPr/>
        </p:nvSpPr>
        <p:spPr bwMode="auto">
          <a:xfrm>
            <a:off x="2971800" y="5715000"/>
            <a:ext cx="3352800" cy="304800"/>
          </a:xfrm>
          <a:prstGeom prst="rect">
            <a:avLst/>
          </a:prstGeom>
          <a:solidFill>
            <a:schemeClr val="accent1"/>
          </a:solidFill>
          <a:ln w="9525">
            <a:noFill/>
            <a:miter lim="800000"/>
            <a:headEnd/>
            <a:tailEnd/>
          </a:ln>
          <a:effectLst/>
        </p:spPr>
        <p:txBody>
          <a:bodyPr wrap="none"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Decomposition</a:t>
            </a:r>
            <a:endParaRPr lang="en-US" dirty="0"/>
          </a:p>
        </p:txBody>
      </p:sp>
      <p:sp>
        <p:nvSpPr>
          <p:cNvPr id="3" name="Content Placeholder 2"/>
          <p:cNvSpPr>
            <a:spLocks noGrp="1"/>
          </p:cNvSpPr>
          <p:nvPr>
            <p:ph idx="1"/>
          </p:nvPr>
        </p:nvSpPr>
        <p:spPr/>
        <p:txBody>
          <a:bodyPr/>
          <a:lstStyle/>
          <a:p>
            <a:r>
              <a:rPr lang="en-US" dirty="0" smtClean="0"/>
              <a:t>What process to choose (Chapter 2)</a:t>
            </a:r>
          </a:p>
          <a:p>
            <a:pPr lvl="1"/>
            <a:r>
              <a:rPr lang="en-US" dirty="0" smtClean="0"/>
              <a:t>Linear</a:t>
            </a:r>
          </a:p>
          <a:p>
            <a:pPr lvl="1"/>
            <a:r>
              <a:rPr lang="en-US" dirty="0" smtClean="0"/>
              <a:t>Incremental</a:t>
            </a:r>
          </a:p>
          <a:p>
            <a:pPr lvl="1"/>
            <a:r>
              <a:rPr lang="en-US" dirty="0" smtClean="0"/>
              <a:t>Evolutionary</a:t>
            </a:r>
          </a:p>
          <a:p>
            <a:pPr lvl="1"/>
            <a:r>
              <a:rPr lang="en-US" dirty="0" smtClean="0"/>
              <a:t>Spiral</a:t>
            </a:r>
          </a:p>
          <a:p>
            <a:pPr lvl="1"/>
            <a:r>
              <a:rPr lang="en-US" dirty="0" smtClean="0"/>
              <a:t>Concurrent</a:t>
            </a:r>
          </a:p>
          <a:p>
            <a:pPr lvl="1">
              <a:buNone/>
            </a:pPr>
            <a:endParaRPr lang="en-US" dirty="0" smtClean="0"/>
          </a:p>
          <a:p>
            <a:pPr lvl="1"/>
            <a:endParaRPr lang="en-US" dirty="0" smtClean="0"/>
          </a:p>
          <a:p>
            <a:pPr lvl="1"/>
            <a:endParaRPr lang="en-US" dirty="0"/>
          </a:p>
        </p:txBody>
      </p:sp>
      <p:sp>
        <p:nvSpPr>
          <p:cNvPr id="4" name="Slide Number Placeholder 3"/>
          <p:cNvSpPr>
            <a:spLocks noGrp="1"/>
          </p:cNvSpPr>
          <p:nvPr>
            <p:ph type="sldNum" sz="quarter" idx="10"/>
          </p:nvPr>
        </p:nvSpPr>
        <p:spPr/>
        <p:txBody>
          <a:bodyPr/>
          <a:lstStyle/>
          <a:p>
            <a:fld id="{2F174A3C-D9DC-4BB0-B58D-F75F9586B16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F2EC46E-9549-413B-B793-42099E9C83E9}" type="slidenum">
              <a:rPr lang="en-US"/>
              <a:pPr/>
              <a:t>16</a:t>
            </a:fld>
            <a:endParaRPr lang="en-US"/>
          </a:p>
        </p:txBody>
      </p:sp>
      <p:sp>
        <p:nvSpPr>
          <p:cNvPr id="186370" name="Rectangle 2"/>
          <p:cNvSpPr>
            <a:spLocks noGrp="1" noChangeArrowheads="1"/>
          </p:cNvSpPr>
          <p:nvPr>
            <p:ph type="title"/>
          </p:nvPr>
        </p:nvSpPr>
        <p:spPr/>
        <p:txBody>
          <a:bodyPr/>
          <a:lstStyle/>
          <a:p>
            <a:r>
              <a:rPr lang="en-US"/>
              <a:t>The Project</a:t>
            </a:r>
          </a:p>
        </p:txBody>
      </p:sp>
      <p:sp>
        <p:nvSpPr>
          <p:cNvPr id="186371" name="Rectangle 3"/>
          <p:cNvSpPr>
            <a:spLocks noGrp="1" noChangeArrowheads="1"/>
          </p:cNvSpPr>
          <p:nvPr>
            <p:ph type="body" idx="1"/>
          </p:nvPr>
        </p:nvSpPr>
        <p:spPr/>
        <p:txBody>
          <a:bodyPr/>
          <a:lstStyle/>
          <a:p>
            <a:r>
              <a:rPr lang="en-US" sz="2000" i="1"/>
              <a:t>Projects get into trouble when …</a:t>
            </a:r>
          </a:p>
          <a:p>
            <a:pPr lvl="1">
              <a:spcBef>
                <a:spcPts val="600"/>
              </a:spcBef>
            </a:pPr>
            <a:r>
              <a:rPr lang="en-US" sz="1800"/>
              <a:t>Software people don’t understand their customer’s needs.</a:t>
            </a:r>
          </a:p>
          <a:p>
            <a:pPr lvl="1">
              <a:spcBef>
                <a:spcPts val="300"/>
              </a:spcBef>
            </a:pPr>
            <a:r>
              <a:rPr lang="en-US" sz="1800"/>
              <a:t>The product scope is poorly defined.</a:t>
            </a:r>
          </a:p>
          <a:p>
            <a:pPr lvl="1"/>
            <a:r>
              <a:rPr lang="en-US" sz="1800"/>
              <a:t>Changes are managed poorly.</a:t>
            </a:r>
          </a:p>
          <a:p>
            <a:pPr lvl="1"/>
            <a:r>
              <a:rPr lang="en-US" sz="1800"/>
              <a:t>The chosen technology changes.</a:t>
            </a:r>
          </a:p>
          <a:p>
            <a:pPr lvl="1"/>
            <a:r>
              <a:rPr lang="en-US" sz="1800"/>
              <a:t>Business needs change [or are ill-defined].</a:t>
            </a:r>
            <a:r>
              <a:rPr lang="en-US" sz="1800">
                <a:latin typeface="Times" pitchFamily="-128" charset="0"/>
              </a:rPr>
              <a:t> </a:t>
            </a:r>
            <a:endParaRPr lang="en-US" sz="1800"/>
          </a:p>
          <a:p>
            <a:pPr lvl="1"/>
            <a:r>
              <a:rPr lang="en-US" sz="1800"/>
              <a:t>Deadlines are unrealistic.</a:t>
            </a:r>
          </a:p>
          <a:p>
            <a:pPr lvl="1"/>
            <a:r>
              <a:rPr lang="en-US" sz="1800"/>
              <a:t>Users are resistant.</a:t>
            </a:r>
          </a:p>
          <a:p>
            <a:pPr lvl="1"/>
            <a:r>
              <a:rPr lang="en-US" sz="1800"/>
              <a:t>Sponsorship is lost [or was never properly obtained].</a:t>
            </a:r>
          </a:p>
          <a:p>
            <a:pPr lvl="1"/>
            <a:r>
              <a:rPr lang="en-US" sz="1800"/>
              <a:t>The project team lacks people with appropriate skills.</a:t>
            </a:r>
          </a:p>
          <a:p>
            <a:pPr lvl="1"/>
            <a:r>
              <a:rPr lang="en-US" sz="1800"/>
              <a:t>Managers [and practitioners] avoid best practices and lessons learned.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F3A1FFD-9624-4655-ABDF-9055D6D5DC6C}" type="slidenum">
              <a:rPr lang="en-US"/>
              <a:pPr/>
              <a:t>17</a:t>
            </a:fld>
            <a:endParaRPr lang="en-US"/>
          </a:p>
        </p:txBody>
      </p:sp>
      <p:sp>
        <p:nvSpPr>
          <p:cNvPr id="187394" name="Rectangle 2"/>
          <p:cNvSpPr>
            <a:spLocks noGrp="1" noChangeArrowheads="1"/>
          </p:cNvSpPr>
          <p:nvPr>
            <p:ph type="title"/>
          </p:nvPr>
        </p:nvSpPr>
        <p:spPr>
          <a:xfrm>
            <a:off x="1219200" y="1066800"/>
            <a:ext cx="7924800" cy="633413"/>
          </a:xfrm>
        </p:spPr>
        <p:txBody>
          <a:bodyPr/>
          <a:lstStyle/>
          <a:p>
            <a:r>
              <a:rPr lang="en-US" sz="3600"/>
              <a:t>Common-Sense Approach to Projects</a:t>
            </a:r>
            <a:endParaRPr lang="en-US"/>
          </a:p>
        </p:txBody>
      </p:sp>
      <p:sp>
        <p:nvSpPr>
          <p:cNvPr id="187395" name="Rectangle 3"/>
          <p:cNvSpPr>
            <a:spLocks noGrp="1" noChangeArrowheads="1"/>
          </p:cNvSpPr>
          <p:nvPr>
            <p:ph type="body" idx="1"/>
          </p:nvPr>
        </p:nvSpPr>
        <p:spPr>
          <a:xfrm>
            <a:off x="1828800" y="1828800"/>
            <a:ext cx="6934200" cy="4191000"/>
          </a:xfrm>
        </p:spPr>
        <p:txBody>
          <a:bodyPr/>
          <a:lstStyle/>
          <a:p>
            <a:pPr>
              <a:lnSpc>
                <a:spcPct val="90000"/>
              </a:lnSpc>
              <a:spcBef>
                <a:spcPts val="600"/>
              </a:spcBef>
            </a:pPr>
            <a:r>
              <a:rPr lang="en-US" sz="1800" i="1">
                <a:solidFill>
                  <a:schemeClr val="folHlink"/>
                </a:solidFill>
              </a:rPr>
              <a:t>Start on the right foot. </a:t>
            </a:r>
            <a:r>
              <a:rPr lang="en-US" sz="1800">
                <a:solidFill>
                  <a:schemeClr val="folHlink"/>
                </a:solidFill>
              </a:rPr>
              <a:t> </a:t>
            </a:r>
            <a:r>
              <a:rPr lang="en-US" sz="1800"/>
              <a:t>This is accomplished by working hard (very hard) to understand the problem that is to be solved and then setting realistic objectives and expectations.   </a:t>
            </a:r>
          </a:p>
          <a:p>
            <a:pPr>
              <a:lnSpc>
                <a:spcPct val="90000"/>
              </a:lnSpc>
              <a:spcBef>
                <a:spcPts val="300"/>
              </a:spcBef>
            </a:pPr>
            <a:r>
              <a:rPr lang="en-US" sz="1800" i="1">
                <a:solidFill>
                  <a:schemeClr val="folHlink"/>
                </a:solidFill>
              </a:rPr>
              <a:t>Maintain momentum. </a:t>
            </a:r>
            <a:r>
              <a:rPr lang="en-US" sz="1800" i="1"/>
              <a:t>The </a:t>
            </a:r>
            <a:r>
              <a:rPr lang="en-US" sz="1800"/>
              <a:t>project manager must provide incentives to keep turnover of personnel to an absolute minimum, the team should emphasize quality in every task it performs, and senior management should do everything possible to stay out of the team’s way.</a:t>
            </a:r>
          </a:p>
          <a:p>
            <a:pPr>
              <a:lnSpc>
                <a:spcPct val="90000"/>
              </a:lnSpc>
            </a:pPr>
            <a:r>
              <a:rPr lang="en-US" sz="1800" i="1">
                <a:solidFill>
                  <a:schemeClr val="folHlink"/>
                </a:solidFill>
              </a:rPr>
              <a:t>Track progress. </a:t>
            </a:r>
            <a:r>
              <a:rPr lang="en-US" sz="1800"/>
              <a:t> For a software project, progress is tracked as work products  (e.g., models, source code, sets of test cases) are produced and approved (using formal technical reviews) as part of a quality assurance activity. </a:t>
            </a:r>
          </a:p>
          <a:p>
            <a:pPr>
              <a:lnSpc>
                <a:spcPct val="90000"/>
              </a:lnSpc>
            </a:pPr>
            <a:r>
              <a:rPr lang="en-US" sz="1800" i="1">
                <a:solidFill>
                  <a:schemeClr val="folHlink"/>
                </a:solidFill>
              </a:rPr>
              <a:t>Make smart decisions. </a:t>
            </a:r>
            <a:r>
              <a:rPr lang="en-US" sz="1800">
                <a:solidFill>
                  <a:schemeClr val="folHlink"/>
                </a:solidFill>
              </a:rPr>
              <a:t> </a:t>
            </a:r>
            <a:r>
              <a:rPr lang="en-US" sz="1800"/>
              <a:t> In essence, the decisions of the project manager and the software team should be to “keep it simple.” </a:t>
            </a:r>
          </a:p>
          <a:p>
            <a:pPr>
              <a:lnSpc>
                <a:spcPct val="90000"/>
              </a:lnSpc>
            </a:pPr>
            <a:r>
              <a:rPr lang="en-US" sz="1800" i="1">
                <a:solidFill>
                  <a:schemeClr val="folHlink"/>
                </a:solidFill>
              </a:rPr>
              <a:t>Conduct a postmortem analysis.</a:t>
            </a:r>
            <a:r>
              <a:rPr lang="en-US" sz="1800">
                <a:solidFill>
                  <a:schemeClr val="folHlink"/>
                </a:solidFill>
              </a:rPr>
              <a:t> </a:t>
            </a:r>
            <a:r>
              <a:rPr lang="en-US" sz="1800"/>
              <a:t> Establish a consistent mechanism for extracting lessons learned for each project. </a:t>
            </a:r>
            <a:endParaRPr lang="en-US" sz="16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4A22F557-3F28-4238-B64C-291079563CFD}" type="slidenum">
              <a:rPr lang="en-US"/>
              <a:pPr/>
              <a:t>18</a:t>
            </a:fld>
            <a:endParaRPr lang="en-US"/>
          </a:p>
        </p:txBody>
      </p:sp>
      <p:sp>
        <p:nvSpPr>
          <p:cNvPr id="188418" name="Rectangle 2"/>
          <p:cNvSpPr>
            <a:spLocks noGrp="1" noChangeArrowheads="1"/>
          </p:cNvSpPr>
          <p:nvPr>
            <p:ph type="title"/>
          </p:nvPr>
        </p:nvSpPr>
        <p:spPr>
          <a:xfrm>
            <a:off x="1219200" y="1143000"/>
            <a:ext cx="7319963" cy="555625"/>
          </a:xfrm>
        </p:spPr>
        <p:txBody>
          <a:bodyPr/>
          <a:lstStyle/>
          <a:p>
            <a:r>
              <a:rPr lang="en-US" sz="3600"/>
              <a:t>To Get to the Essence of a Project</a:t>
            </a:r>
            <a:endParaRPr lang="en-US"/>
          </a:p>
        </p:txBody>
      </p:sp>
      <p:sp>
        <p:nvSpPr>
          <p:cNvPr id="188419" name="Rectangle 3"/>
          <p:cNvSpPr>
            <a:spLocks noGrp="1" noChangeArrowheads="1"/>
          </p:cNvSpPr>
          <p:nvPr>
            <p:ph type="body" idx="1"/>
          </p:nvPr>
        </p:nvSpPr>
        <p:spPr>
          <a:xfrm>
            <a:off x="1828800" y="1905000"/>
            <a:ext cx="6864350" cy="4143375"/>
          </a:xfrm>
        </p:spPr>
        <p:txBody>
          <a:bodyPr/>
          <a:lstStyle/>
          <a:p>
            <a:pPr>
              <a:lnSpc>
                <a:spcPct val="90000"/>
              </a:lnSpc>
            </a:pPr>
            <a:r>
              <a:rPr lang="en-US">
                <a:solidFill>
                  <a:schemeClr val="folHlink"/>
                </a:solidFill>
              </a:rPr>
              <a:t>W</a:t>
            </a:r>
            <a:r>
              <a:rPr lang="en-US"/>
              <a:t>hy is the system being developed?</a:t>
            </a:r>
          </a:p>
          <a:p>
            <a:pPr>
              <a:lnSpc>
                <a:spcPct val="90000"/>
              </a:lnSpc>
            </a:pPr>
            <a:r>
              <a:rPr lang="en-US">
                <a:solidFill>
                  <a:schemeClr val="folHlink"/>
                </a:solidFill>
              </a:rPr>
              <a:t>W</a:t>
            </a:r>
            <a:r>
              <a:rPr lang="en-US"/>
              <a:t>hat will be done? </a:t>
            </a:r>
          </a:p>
          <a:p>
            <a:pPr>
              <a:lnSpc>
                <a:spcPct val="90000"/>
              </a:lnSpc>
            </a:pPr>
            <a:r>
              <a:rPr lang="en-US">
                <a:solidFill>
                  <a:schemeClr val="folHlink"/>
                </a:solidFill>
              </a:rPr>
              <a:t>W</a:t>
            </a:r>
            <a:r>
              <a:rPr lang="en-US"/>
              <a:t>hen will it be accomplished?</a:t>
            </a:r>
          </a:p>
          <a:p>
            <a:pPr>
              <a:lnSpc>
                <a:spcPct val="90000"/>
              </a:lnSpc>
            </a:pPr>
            <a:r>
              <a:rPr lang="en-US">
                <a:solidFill>
                  <a:schemeClr val="folHlink"/>
                </a:solidFill>
              </a:rPr>
              <a:t>W</a:t>
            </a:r>
            <a:r>
              <a:rPr lang="en-US"/>
              <a:t>ho is responsible?</a:t>
            </a:r>
          </a:p>
          <a:p>
            <a:pPr>
              <a:lnSpc>
                <a:spcPct val="90000"/>
              </a:lnSpc>
            </a:pPr>
            <a:r>
              <a:rPr lang="en-US">
                <a:solidFill>
                  <a:schemeClr val="folHlink"/>
                </a:solidFill>
              </a:rPr>
              <a:t>W</a:t>
            </a:r>
            <a:r>
              <a:rPr lang="en-US"/>
              <a:t>here are they organizationally located?</a:t>
            </a:r>
          </a:p>
          <a:p>
            <a:pPr>
              <a:lnSpc>
                <a:spcPct val="90000"/>
              </a:lnSpc>
            </a:pPr>
            <a:r>
              <a:rPr lang="en-US">
                <a:solidFill>
                  <a:schemeClr val="folHlink"/>
                </a:solidFill>
              </a:rPr>
              <a:t>H</a:t>
            </a:r>
            <a:r>
              <a:rPr lang="en-US"/>
              <a:t>ow will the job be done technically and managerially?</a:t>
            </a:r>
          </a:p>
          <a:p>
            <a:pPr>
              <a:lnSpc>
                <a:spcPct val="90000"/>
              </a:lnSpc>
            </a:pPr>
            <a:r>
              <a:rPr lang="en-US">
                <a:solidFill>
                  <a:schemeClr val="folHlink"/>
                </a:solidFill>
              </a:rPr>
              <a:t>H</a:t>
            </a:r>
            <a:r>
              <a:rPr lang="en-US"/>
              <a:t>ow much of each resource (e.g., people, software, tools, database) will be needed?</a:t>
            </a:r>
          </a:p>
        </p:txBody>
      </p:sp>
      <p:sp>
        <p:nvSpPr>
          <p:cNvPr id="188420" name="Text Box 4"/>
          <p:cNvSpPr txBox="1">
            <a:spLocks noChangeArrowheads="1"/>
          </p:cNvSpPr>
          <p:nvPr/>
        </p:nvSpPr>
        <p:spPr bwMode="auto">
          <a:xfrm>
            <a:off x="5257800" y="5562600"/>
            <a:ext cx="3048000" cy="339725"/>
          </a:xfrm>
          <a:prstGeom prst="rect">
            <a:avLst/>
          </a:prstGeom>
          <a:noFill/>
          <a:ln w="12700">
            <a:noFill/>
            <a:miter lim="800000"/>
            <a:headEnd/>
            <a:tailEnd/>
          </a:ln>
          <a:effectLst/>
        </p:spPr>
        <p:txBody>
          <a:bodyPr>
            <a:spAutoFit/>
          </a:bodyPr>
          <a:lstStyle/>
          <a:p>
            <a:pPr>
              <a:lnSpc>
                <a:spcPct val="90000"/>
              </a:lnSpc>
              <a:spcBef>
                <a:spcPct val="50000"/>
              </a:spcBef>
            </a:pPr>
            <a:r>
              <a:rPr lang="en-US" sz="1800" b="1" i="1">
                <a:latin typeface="Helvetica" pitchFamily="-128" charset="0"/>
              </a:rPr>
              <a:t>Barry Boehm [Boe96]</a:t>
            </a:r>
            <a:endParaRPr lang="en-US" sz="1800" b="1">
              <a:latin typeface="Helvetica" pitchFamily="-12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5044D2C0-24B3-47C3-872F-54611343415D}" type="slidenum">
              <a:rPr lang="en-US"/>
              <a:pPr/>
              <a:t>19</a:t>
            </a:fld>
            <a:endParaRPr lang="en-US"/>
          </a:p>
        </p:txBody>
      </p:sp>
      <p:sp>
        <p:nvSpPr>
          <p:cNvPr id="189442" name="Rectangle 2"/>
          <p:cNvSpPr>
            <a:spLocks noGrp="1" noChangeArrowheads="1"/>
          </p:cNvSpPr>
          <p:nvPr>
            <p:ph type="title"/>
          </p:nvPr>
        </p:nvSpPr>
        <p:spPr>
          <a:xfrm>
            <a:off x="1752600" y="0"/>
            <a:ext cx="7162800" cy="1700213"/>
          </a:xfrm>
        </p:spPr>
        <p:txBody>
          <a:bodyPr/>
          <a:lstStyle/>
          <a:p>
            <a:r>
              <a:rPr lang="en-US" dirty="0"/>
              <a:t>Critical </a:t>
            </a:r>
            <a:r>
              <a:rPr lang="en-US" dirty="0" smtClean="0"/>
              <a:t>Practices </a:t>
            </a:r>
            <a:r>
              <a:rPr lang="en-US" sz="3200" dirty="0" smtClean="0"/>
              <a:t>(for performance -based management)</a:t>
            </a:r>
            <a:endParaRPr lang="en-US" sz="3200" dirty="0"/>
          </a:p>
        </p:txBody>
      </p:sp>
      <p:sp>
        <p:nvSpPr>
          <p:cNvPr id="189443" name="Rectangle 3"/>
          <p:cNvSpPr>
            <a:spLocks noGrp="1" noChangeArrowheads="1"/>
          </p:cNvSpPr>
          <p:nvPr>
            <p:ph type="body" idx="1"/>
          </p:nvPr>
        </p:nvSpPr>
        <p:spPr>
          <a:xfrm>
            <a:off x="1600200" y="2286000"/>
            <a:ext cx="6421438" cy="2971800"/>
          </a:xfrm>
        </p:spPr>
        <p:txBody>
          <a:bodyPr/>
          <a:lstStyle/>
          <a:p>
            <a:pPr>
              <a:lnSpc>
                <a:spcPct val="80000"/>
              </a:lnSpc>
            </a:pPr>
            <a:r>
              <a:rPr lang="en-US" dirty="0"/>
              <a:t>Formal risk management</a:t>
            </a:r>
          </a:p>
          <a:p>
            <a:pPr>
              <a:lnSpc>
                <a:spcPct val="80000"/>
              </a:lnSpc>
            </a:pPr>
            <a:r>
              <a:rPr lang="en-US" dirty="0"/>
              <a:t>Empirical cost and schedule estimation</a:t>
            </a:r>
          </a:p>
          <a:p>
            <a:pPr>
              <a:lnSpc>
                <a:spcPct val="80000"/>
              </a:lnSpc>
            </a:pPr>
            <a:r>
              <a:rPr lang="en-US" dirty="0"/>
              <a:t>Metrics-based project management</a:t>
            </a:r>
          </a:p>
          <a:p>
            <a:pPr>
              <a:lnSpc>
                <a:spcPct val="80000"/>
              </a:lnSpc>
            </a:pPr>
            <a:r>
              <a:rPr lang="en-US" dirty="0"/>
              <a:t>Earned value tracking</a:t>
            </a:r>
          </a:p>
          <a:p>
            <a:pPr>
              <a:lnSpc>
                <a:spcPct val="80000"/>
              </a:lnSpc>
            </a:pPr>
            <a:r>
              <a:rPr lang="en-US" dirty="0"/>
              <a:t>Defect tracking against quality targets</a:t>
            </a:r>
          </a:p>
          <a:p>
            <a:pPr>
              <a:lnSpc>
                <a:spcPct val="80000"/>
              </a:lnSpc>
            </a:pPr>
            <a:r>
              <a:rPr lang="en-US" dirty="0"/>
              <a:t>People aware project </a:t>
            </a:r>
            <a:r>
              <a:rPr lang="en-US" dirty="0" smtClean="0"/>
              <a:t>management</a:t>
            </a:r>
          </a:p>
          <a:p>
            <a:pPr>
              <a:lnSpc>
                <a:spcPct val="80000"/>
              </a:lnSpc>
            </a:pPr>
            <a:endParaRPr lang="en-US" dirty="0" smtClean="0"/>
          </a:p>
          <a:p>
            <a:pPr>
              <a:lnSpc>
                <a:spcPct val="80000"/>
              </a:lnSpc>
              <a:buNone/>
            </a:pPr>
            <a:r>
              <a:rPr lang="en-US" dirty="0" smtClean="0"/>
              <a:t>(To </a:t>
            </a:r>
            <a:r>
              <a:rPr lang="en-US" dirty="0" smtClean="0"/>
              <a:t>be covered in Chapters 14, </a:t>
            </a:r>
            <a:r>
              <a:rPr lang="en-US" dirty="0" smtClean="0"/>
              <a:t>25</a:t>
            </a:r>
            <a:r>
              <a:rPr lang="en-US" dirty="0" smtClean="0"/>
              <a:t>, 26 &amp; </a:t>
            </a:r>
            <a:r>
              <a:rPr lang="en-US" dirty="0" smtClean="0"/>
              <a:t>27)</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34F5C4E7-577D-4026-A00F-8AC2789BA75D}" type="slidenum">
              <a:rPr lang="en-US"/>
              <a:pPr/>
              <a:t>2</a:t>
            </a:fld>
            <a:endParaRPr lang="en-US"/>
          </a:p>
        </p:txBody>
      </p:sp>
      <p:sp>
        <p:nvSpPr>
          <p:cNvPr id="173058" name="Rectangle 2"/>
          <p:cNvSpPr>
            <a:spLocks noGrp="1" noChangeArrowheads="1"/>
          </p:cNvSpPr>
          <p:nvPr>
            <p:ph type="title"/>
          </p:nvPr>
        </p:nvSpPr>
        <p:spPr>
          <a:xfrm>
            <a:off x="1219200" y="1066800"/>
            <a:ext cx="3617913" cy="633413"/>
          </a:xfrm>
        </p:spPr>
        <p:txBody>
          <a:bodyPr/>
          <a:lstStyle/>
          <a:p>
            <a:r>
              <a:rPr lang="en-US"/>
              <a:t>The Four P’s</a:t>
            </a:r>
          </a:p>
        </p:txBody>
      </p:sp>
      <p:sp>
        <p:nvSpPr>
          <p:cNvPr id="173059" name="Rectangle 3"/>
          <p:cNvSpPr>
            <a:spLocks noGrp="1" noChangeArrowheads="1"/>
          </p:cNvSpPr>
          <p:nvPr>
            <p:ph type="body" idx="1"/>
          </p:nvPr>
        </p:nvSpPr>
        <p:spPr>
          <a:xfrm>
            <a:off x="1828800" y="2057400"/>
            <a:ext cx="6954838" cy="4498975"/>
          </a:xfrm>
        </p:spPr>
        <p:txBody>
          <a:bodyPr/>
          <a:lstStyle/>
          <a:p>
            <a:r>
              <a:rPr lang="en-US">
                <a:solidFill>
                  <a:schemeClr val="folHlink"/>
                </a:solidFill>
              </a:rPr>
              <a:t>People </a:t>
            </a:r>
            <a:r>
              <a:rPr lang="en-US"/>
              <a:t>— the most important element of a successful project</a:t>
            </a:r>
          </a:p>
          <a:p>
            <a:r>
              <a:rPr lang="en-US">
                <a:solidFill>
                  <a:schemeClr val="folHlink"/>
                </a:solidFill>
              </a:rPr>
              <a:t>Product </a:t>
            </a:r>
            <a:r>
              <a:rPr lang="en-US"/>
              <a:t>— the software to be built</a:t>
            </a:r>
          </a:p>
          <a:p>
            <a:r>
              <a:rPr lang="en-US">
                <a:solidFill>
                  <a:schemeClr val="folHlink"/>
                </a:solidFill>
              </a:rPr>
              <a:t>Process</a:t>
            </a:r>
            <a:r>
              <a:rPr lang="en-US"/>
              <a:t> — the set of framework activities and software engineering tasks to get the job done</a:t>
            </a:r>
          </a:p>
          <a:p>
            <a:r>
              <a:rPr lang="en-US">
                <a:solidFill>
                  <a:schemeClr val="folHlink"/>
                </a:solidFill>
              </a:rPr>
              <a:t>Project </a:t>
            </a:r>
            <a:r>
              <a:rPr lang="en-US"/>
              <a:t>— all work required to make the product a reality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D6064E9-7454-4575-9E99-F1C2DA5ECA1D}" type="slidenum">
              <a:rPr lang="en-US"/>
              <a:pPr/>
              <a:t>3</a:t>
            </a:fld>
            <a:endParaRPr lang="en-US"/>
          </a:p>
        </p:txBody>
      </p:sp>
      <p:sp>
        <p:nvSpPr>
          <p:cNvPr id="174082" name="Rectangle 2"/>
          <p:cNvSpPr>
            <a:spLocks noGrp="1" noChangeArrowheads="1"/>
          </p:cNvSpPr>
          <p:nvPr>
            <p:ph type="title"/>
          </p:nvPr>
        </p:nvSpPr>
        <p:spPr>
          <a:xfrm>
            <a:off x="1219200" y="1143000"/>
            <a:ext cx="6705600" cy="633413"/>
          </a:xfrm>
        </p:spPr>
        <p:txBody>
          <a:bodyPr/>
          <a:lstStyle/>
          <a:p>
            <a:r>
              <a:rPr lang="en-US"/>
              <a:t>Stakeholders</a:t>
            </a:r>
          </a:p>
        </p:txBody>
      </p:sp>
      <p:sp>
        <p:nvSpPr>
          <p:cNvPr id="174083" name="Rectangle 3"/>
          <p:cNvSpPr>
            <a:spLocks noGrp="1" noChangeArrowheads="1"/>
          </p:cNvSpPr>
          <p:nvPr>
            <p:ph type="body" idx="1"/>
          </p:nvPr>
        </p:nvSpPr>
        <p:spPr>
          <a:xfrm>
            <a:off x="1828800" y="1905000"/>
            <a:ext cx="6477000" cy="4191000"/>
          </a:xfrm>
        </p:spPr>
        <p:txBody>
          <a:bodyPr/>
          <a:lstStyle/>
          <a:p>
            <a:pPr>
              <a:spcBef>
                <a:spcPts val="600"/>
              </a:spcBef>
            </a:pPr>
            <a:r>
              <a:rPr lang="en-US" sz="1800" i="1">
                <a:solidFill>
                  <a:schemeClr val="folHlink"/>
                </a:solidFill>
              </a:rPr>
              <a:t>Senior managers</a:t>
            </a:r>
            <a:r>
              <a:rPr lang="en-US" sz="1800">
                <a:solidFill>
                  <a:schemeClr val="folHlink"/>
                </a:solidFill>
              </a:rPr>
              <a:t> </a:t>
            </a:r>
            <a:r>
              <a:rPr lang="en-US" sz="1800"/>
              <a:t>who define the business issues that often have significant influence on the project.</a:t>
            </a:r>
          </a:p>
          <a:p>
            <a:pPr>
              <a:spcBef>
                <a:spcPts val="300"/>
              </a:spcBef>
            </a:pPr>
            <a:r>
              <a:rPr lang="en-US" sz="1800" i="1">
                <a:solidFill>
                  <a:schemeClr val="folHlink"/>
                </a:solidFill>
              </a:rPr>
              <a:t>Project (technical) managers </a:t>
            </a:r>
            <a:r>
              <a:rPr lang="en-US" sz="1800"/>
              <a:t>who must plan, motivate, organize, and control the practitioners who do software work.</a:t>
            </a:r>
          </a:p>
          <a:p>
            <a:r>
              <a:rPr lang="en-US" sz="1800" i="1">
                <a:solidFill>
                  <a:schemeClr val="folHlink"/>
                </a:solidFill>
              </a:rPr>
              <a:t>Practitioners</a:t>
            </a:r>
            <a:r>
              <a:rPr lang="en-US" sz="1800">
                <a:solidFill>
                  <a:schemeClr val="folHlink"/>
                </a:solidFill>
              </a:rPr>
              <a:t> </a:t>
            </a:r>
            <a:r>
              <a:rPr lang="en-US" sz="1800"/>
              <a:t>who deliver the technical skills that are necessary to engineer a product or application.</a:t>
            </a:r>
          </a:p>
          <a:p>
            <a:r>
              <a:rPr lang="en-US" sz="1800" i="1">
                <a:solidFill>
                  <a:schemeClr val="folHlink"/>
                </a:solidFill>
              </a:rPr>
              <a:t>Customers</a:t>
            </a:r>
            <a:r>
              <a:rPr lang="en-US" sz="1800">
                <a:solidFill>
                  <a:schemeClr val="folHlink"/>
                </a:solidFill>
              </a:rPr>
              <a:t> </a:t>
            </a:r>
            <a:r>
              <a:rPr lang="en-US" sz="1800"/>
              <a:t>who specify the requirements for the software to be engineered and other stakeholders who have a peripheral interest in the outcome.</a:t>
            </a:r>
          </a:p>
          <a:p>
            <a:r>
              <a:rPr lang="en-US" sz="1800" i="1">
                <a:solidFill>
                  <a:schemeClr val="folHlink"/>
                </a:solidFill>
              </a:rPr>
              <a:t>End-users</a:t>
            </a:r>
            <a:r>
              <a:rPr lang="en-US" sz="1800">
                <a:solidFill>
                  <a:schemeClr val="folHlink"/>
                </a:solidFill>
              </a:rPr>
              <a:t> </a:t>
            </a:r>
            <a:r>
              <a:rPr lang="en-US" sz="1800"/>
              <a:t>who interact with the software once it is released for production 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EF23EB0B-EBBB-4A66-A51F-472B894900B1}" type="slidenum">
              <a:rPr lang="en-US"/>
              <a:pPr/>
              <a:t>4</a:t>
            </a:fld>
            <a:endParaRPr lang="en-US"/>
          </a:p>
        </p:txBody>
      </p:sp>
      <p:sp>
        <p:nvSpPr>
          <p:cNvPr id="175106" name="Rectangle 2"/>
          <p:cNvSpPr>
            <a:spLocks noGrp="1" noChangeArrowheads="1"/>
          </p:cNvSpPr>
          <p:nvPr>
            <p:ph type="title"/>
          </p:nvPr>
        </p:nvSpPr>
        <p:spPr>
          <a:xfrm>
            <a:off x="1219200" y="1143000"/>
            <a:ext cx="6705600" cy="633413"/>
          </a:xfrm>
        </p:spPr>
        <p:txBody>
          <a:bodyPr/>
          <a:lstStyle/>
          <a:p>
            <a:r>
              <a:rPr lang="en-US"/>
              <a:t>Software Teams</a:t>
            </a:r>
          </a:p>
        </p:txBody>
      </p:sp>
      <p:grpSp>
        <p:nvGrpSpPr>
          <p:cNvPr id="175113" name="Group 9"/>
          <p:cNvGrpSpPr>
            <a:grpSpLocks/>
          </p:cNvGrpSpPr>
          <p:nvPr/>
        </p:nvGrpSpPr>
        <p:grpSpPr bwMode="auto">
          <a:xfrm>
            <a:off x="1600200" y="2057400"/>
            <a:ext cx="6727825" cy="3409950"/>
            <a:chOff x="317" y="975"/>
            <a:chExt cx="4922" cy="2449"/>
          </a:xfrm>
        </p:grpSpPr>
        <p:pic>
          <p:nvPicPr>
            <p:cNvPr id="175107" name="Picture 3"/>
            <p:cNvPicPr>
              <a:picLocks noChangeAspect="1" noChangeArrowheads="1"/>
            </p:cNvPicPr>
            <p:nvPr/>
          </p:nvPicPr>
          <p:blipFill>
            <a:blip r:embed="rId2" cstate="print"/>
            <a:srcRect/>
            <a:stretch>
              <a:fillRect/>
            </a:stretch>
          </p:blipFill>
          <p:spPr bwMode="auto">
            <a:xfrm>
              <a:off x="1545" y="1241"/>
              <a:ext cx="2546" cy="1901"/>
            </a:xfrm>
            <a:prstGeom prst="rect">
              <a:avLst/>
            </a:prstGeom>
            <a:noFill/>
          </p:spPr>
        </p:pic>
        <p:sp>
          <p:nvSpPr>
            <p:cNvPr id="175108" name="Text Box 4"/>
            <p:cNvSpPr txBox="1">
              <a:spLocks noChangeArrowheads="1"/>
            </p:cNvSpPr>
            <p:nvPr/>
          </p:nvSpPr>
          <p:spPr bwMode="auto">
            <a:xfrm>
              <a:off x="1942" y="975"/>
              <a:ext cx="1175" cy="244"/>
            </a:xfrm>
            <a:prstGeom prst="rect">
              <a:avLst/>
            </a:prstGeom>
            <a:noFill/>
            <a:ln w="12700">
              <a:noFill/>
              <a:miter lim="800000"/>
              <a:headEnd/>
              <a:tailEnd/>
            </a:ln>
            <a:effectLst/>
          </p:spPr>
          <p:txBody>
            <a:bodyPr wrap="none">
              <a:spAutoFit/>
            </a:bodyPr>
            <a:lstStyle/>
            <a:p>
              <a:pPr>
                <a:lnSpc>
                  <a:spcPct val="90000"/>
                </a:lnSpc>
              </a:pPr>
              <a:r>
                <a:rPr lang="en-US" sz="1800" b="1">
                  <a:latin typeface="Helvetica" pitchFamily="-128" charset="0"/>
                </a:rPr>
                <a:t>How to lead?</a:t>
              </a:r>
            </a:p>
          </p:txBody>
        </p:sp>
        <p:sp>
          <p:nvSpPr>
            <p:cNvPr id="175109" name="Text Box 5"/>
            <p:cNvSpPr txBox="1">
              <a:spLocks noChangeArrowheads="1"/>
            </p:cNvSpPr>
            <p:nvPr/>
          </p:nvSpPr>
          <p:spPr bwMode="auto">
            <a:xfrm>
              <a:off x="3650" y="1230"/>
              <a:ext cx="1529" cy="244"/>
            </a:xfrm>
            <a:prstGeom prst="rect">
              <a:avLst/>
            </a:prstGeom>
            <a:noFill/>
            <a:ln w="12700">
              <a:noFill/>
              <a:miter lim="800000"/>
              <a:headEnd/>
              <a:tailEnd/>
            </a:ln>
            <a:effectLst/>
          </p:spPr>
          <p:txBody>
            <a:bodyPr wrap="none">
              <a:spAutoFit/>
            </a:bodyPr>
            <a:lstStyle/>
            <a:p>
              <a:pPr>
                <a:lnSpc>
                  <a:spcPct val="90000"/>
                </a:lnSpc>
              </a:pPr>
              <a:r>
                <a:rPr lang="en-US" sz="1800" b="1">
                  <a:latin typeface="Helvetica" pitchFamily="-128" charset="0"/>
                </a:rPr>
                <a:t>How to organize?</a:t>
              </a:r>
            </a:p>
          </p:txBody>
        </p:sp>
        <p:sp>
          <p:nvSpPr>
            <p:cNvPr id="175110" name="Text Box 6"/>
            <p:cNvSpPr txBox="1">
              <a:spLocks noChangeArrowheads="1"/>
            </p:cNvSpPr>
            <p:nvPr/>
          </p:nvSpPr>
          <p:spPr bwMode="auto">
            <a:xfrm>
              <a:off x="833" y="3124"/>
              <a:ext cx="1528" cy="244"/>
            </a:xfrm>
            <a:prstGeom prst="rect">
              <a:avLst/>
            </a:prstGeom>
            <a:noFill/>
            <a:ln w="12700">
              <a:noFill/>
              <a:miter lim="800000"/>
              <a:headEnd/>
              <a:tailEnd/>
            </a:ln>
            <a:effectLst/>
          </p:spPr>
          <p:txBody>
            <a:bodyPr wrap="none">
              <a:spAutoFit/>
            </a:bodyPr>
            <a:lstStyle/>
            <a:p>
              <a:pPr>
                <a:lnSpc>
                  <a:spcPct val="90000"/>
                </a:lnSpc>
              </a:pPr>
              <a:r>
                <a:rPr lang="en-US" sz="1800" b="1">
                  <a:latin typeface="Helvetica" pitchFamily="-128" charset="0"/>
                </a:rPr>
                <a:t>How to motivate?</a:t>
              </a:r>
            </a:p>
          </p:txBody>
        </p:sp>
        <p:sp>
          <p:nvSpPr>
            <p:cNvPr id="175111" name="Text Box 7"/>
            <p:cNvSpPr txBox="1">
              <a:spLocks noChangeArrowheads="1"/>
            </p:cNvSpPr>
            <p:nvPr/>
          </p:nvSpPr>
          <p:spPr bwMode="auto">
            <a:xfrm>
              <a:off x="317" y="1529"/>
              <a:ext cx="1733" cy="244"/>
            </a:xfrm>
            <a:prstGeom prst="rect">
              <a:avLst/>
            </a:prstGeom>
            <a:noFill/>
            <a:ln w="12700">
              <a:noFill/>
              <a:miter lim="800000"/>
              <a:headEnd/>
              <a:tailEnd/>
            </a:ln>
            <a:effectLst/>
          </p:spPr>
          <p:txBody>
            <a:bodyPr wrap="none">
              <a:spAutoFit/>
            </a:bodyPr>
            <a:lstStyle/>
            <a:p>
              <a:pPr>
                <a:lnSpc>
                  <a:spcPct val="90000"/>
                </a:lnSpc>
              </a:pPr>
              <a:r>
                <a:rPr lang="en-US" sz="1800" b="1">
                  <a:latin typeface="Helvetica" pitchFamily="-128" charset="0"/>
                </a:rPr>
                <a:t>How to collaborate?</a:t>
              </a:r>
            </a:p>
          </p:txBody>
        </p:sp>
        <p:sp>
          <p:nvSpPr>
            <p:cNvPr id="175112" name="Text Box 8"/>
            <p:cNvSpPr txBox="1">
              <a:spLocks noChangeArrowheads="1"/>
            </p:cNvSpPr>
            <p:nvPr/>
          </p:nvSpPr>
          <p:spPr bwMode="auto">
            <a:xfrm>
              <a:off x="2977" y="3180"/>
              <a:ext cx="2262" cy="244"/>
            </a:xfrm>
            <a:prstGeom prst="rect">
              <a:avLst/>
            </a:prstGeom>
            <a:noFill/>
            <a:ln w="12700">
              <a:noFill/>
              <a:miter lim="800000"/>
              <a:headEnd/>
              <a:tailEnd/>
            </a:ln>
            <a:effectLst/>
          </p:spPr>
          <p:txBody>
            <a:bodyPr wrap="none">
              <a:spAutoFit/>
            </a:bodyPr>
            <a:lstStyle/>
            <a:p>
              <a:pPr>
                <a:lnSpc>
                  <a:spcPct val="90000"/>
                </a:lnSpc>
              </a:pPr>
              <a:r>
                <a:rPr lang="en-US" sz="1800" b="1">
                  <a:latin typeface="Helvetica" pitchFamily="-128" charset="0"/>
                </a:rPr>
                <a:t>How to create good ideas?</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28E445E1-2AC5-45B8-80EA-16A1D123DC7D}" type="slidenum">
              <a:rPr lang="en-US"/>
              <a:pPr/>
              <a:t>5</a:t>
            </a:fld>
            <a:endParaRPr lang="en-US"/>
          </a:p>
        </p:txBody>
      </p:sp>
      <p:sp>
        <p:nvSpPr>
          <p:cNvPr id="176130" name="Rectangle 2"/>
          <p:cNvSpPr>
            <a:spLocks noGrp="1" noChangeArrowheads="1"/>
          </p:cNvSpPr>
          <p:nvPr>
            <p:ph type="title"/>
          </p:nvPr>
        </p:nvSpPr>
        <p:spPr>
          <a:xfrm>
            <a:off x="1219200" y="1143000"/>
            <a:ext cx="6705600" cy="633413"/>
          </a:xfrm>
        </p:spPr>
        <p:txBody>
          <a:bodyPr/>
          <a:lstStyle/>
          <a:p>
            <a:r>
              <a:rPr lang="en-US"/>
              <a:t>Team Leader</a:t>
            </a:r>
          </a:p>
        </p:txBody>
      </p:sp>
      <p:sp>
        <p:nvSpPr>
          <p:cNvPr id="176131" name="Rectangle 3"/>
          <p:cNvSpPr>
            <a:spLocks noGrp="1" noChangeArrowheads="1"/>
          </p:cNvSpPr>
          <p:nvPr>
            <p:ph type="body" idx="1"/>
          </p:nvPr>
        </p:nvSpPr>
        <p:spPr/>
        <p:txBody>
          <a:bodyPr/>
          <a:lstStyle/>
          <a:p>
            <a:r>
              <a:rPr lang="en-US"/>
              <a:t>The MOI Model</a:t>
            </a:r>
          </a:p>
          <a:p>
            <a:pPr lvl="1">
              <a:spcBef>
                <a:spcPts val="600"/>
              </a:spcBef>
            </a:pPr>
            <a:r>
              <a:rPr lang="en-US" b="1">
                <a:solidFill>
                  <a:schemeClr val="folHlink"/>
                </a:solidFill>
              </a:rPr>
              <a:t>Motivation.</a:t>
            </a:r>
            <a:r>
              <a:rPr lang="en-US">
                <a:solidFill>
                  <a:schemeClr val="folHlink"/>
                </a:solidFill>
              </a:rPr>
              <a:t> </a:t>
            </a:r>
            <a:r>
              <a:rPr lang="en-US"/>
              <a:t> The ability to encourage (by “push or pull”) technical people to produce to their best ability.</a:t>
            </a:r>
          </a:p>
          <a:p>
            <a:pPr lvl="1">
              <a:spcBef>
                <a:spcPts val="300"/>
              </a:spcBef>
            </a:pPr>
            <a:r>
              <a:rPr lang="en-US" b="1">
                <a:solidFill>
                  <a:schemeClr val="folHlink"/>
                </a:solidFill>
              </a:rPr>
              <a:t>Organization.</a:t>
            </a:r>
            <a:r>
              <a:rPr lang="en-US">
                <a:solidFill>
                  <a:schemeClr val="folHlink"/>
                </a:solidFill>
              </a:rPr>
              <a:t> </a:t>
            </a:r>
            <a:r>
              <a:rPr lang="en-US"/>
              <a:t> The ability to mold existing processes (or invent new ones) that will enable the initial concept to be translated into a final product.</a:t>
            </a:r>
          </a:p>
          <a:p>
            <a:pPr lvl="1">
              <a:spcBef>
                <a:spcPts val="300"/>
              </a:spcBef>
            </a:pPr>
            <a:r>
              <a:rPr lang="en-US" b="1">
                <a:solidFill>
                  <a:schemeClr val="folHlink"/>
                </a:solidFill>
              </a:rPr>
              <a:t>Ideas or innovation.</a:t>
            </a:r>
            <a:r>
              <a:rPr lang="en-US">
                <a:solidFill>
                  <a:schemeClr val="folHlink"/>
                </a:solidFill>
              </a:rPr>
              <a:t> </a:t>
            </a:r>
            <a:r>
              <a:rPr lang="en-US"/>
              <a:t> The ability to encourage people to create and feel creative even when they must work within bounds established for a particular software product or application.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6C405245-BE4B-43BD-A359-205DB2B3261E}" type="slidenum">
              <a:rPr lang="en-US"/>
              <a:pPr/>
              <a:t>6</a:t>
            </a:fld>
            <a:endParaRPr lang="en-US"/>
          </a:p>
        </p:txBody>
      </p:sp>
      <p:sp>
        <p:nvSpPr>
          <p:cNvPr id="177154" name="Rectangle 2"/>
          <p:cNvSpPr>
            <a:spLocks noGrp="1" noChangeArrowheads="1"/>
          </p:cNvSpPr>
          <p:nvPr>
            <p:ph type="title"/>
          </p:nvPr>
        </p:nvSpPr>
        <p:spPr>
          <a:xfrm>
            <a:off x="1219200" y="1066800"/>
            <a:ext cx="3825875" cy="660400"/>
          </a:xfrm>
          <a:noFill/>
          <a:ln/>
        </p:spPr>
        <p:txBody>
          <a:bodyPr wrap="none" lIns="63500" tIns="25400" rIns="63500" bIns="25400" anchor="t">
            <a:spAutoFit/>
          </a:bodyPr>
          <a:lstStyle/>
          <a:p>
            <a:r>
              <a:rPr lang="en-US"/>
              <a:t>Software Teams</a:t>
            </a:r>
          </a:p>
        </p:txBody>
      </p:sp>
      <p:sp>
        <p:nvSpPr>
          <p:cNvPr id="177155" name="Rectangle 3"/>
          <p:cNvSpPr>
            <a:spLocks noGrp="1" noChangeArrowheads="1"/>
          </p:cNvSpPr>
          <p:nvPr>
            <p:ph type="body" idx="1"/>
          </p:nvPr>
        </p:nvSpPr>
        <p:spPr>
          <a:xfrm>
            <a:off x="2362200" y="2438400"/>
            <a:ext cx="6099175" cy="3686175"/>
          </a:xfrm>
          <a:noFill/>
          <a:ln/>
        </p:spPr>
        <p:txBody>
          <a:bodyPr lIns="90487" tIns="44450" rIns="90487" bIns="44450"/>
          <a:lstStyle/>
          <a:p>
            <a:r>
              <a:rPr lang="en-US" sz="1800"/>
              <a:t>the </a:t>
            </a:r>
            <a:r>
              <a:rPr lang="en-US" sz="1800">
                <a:solidFill>
                  <a:schemeClr val="folHlink"/>
                </a:solidFill>
              </a:rPr>
              <a:t>difficulty of the problem </a:t>
            </a:r>
            <a:r>
              <a:rPr lang="en-US" sz="1800"/>
              <a:t>to be solved</a:t>
            </a:r>
          </a:p>
          <a:p>
            <a:r>
              <a:rPr lang="en-US" sz="1800"/>
              <a:t>the </a:t>
            </a:r>
            <a:r>
              <a:rPr lang="en-US" sz="1800">
                <a:solidFill>
                  <a:schemeClr val="folHlink"/>
                </a:solidFill>
              </a:rPr>
              <a:t>size of the resultant program</a:t>
            </a:r>
            <a:r>
              <a:rPr lang="en-US" sz="1800"/>
              <a:t>(s) in lines of code or function points</a:t>
            </a:r>
          </a:p>
          <a:p>
            <a:r>
              <a:rPr lang="en-US" sz="1800"/>
              <a:t>the </a:t>
            </a:r>
            <a:r>
              <a:rPr lang="en-US" sz="1800">
                <a:solidFill>
                  <a:schemeClr val="folHlink"/>
                </a:solidFill>
              </a:rPr>
              <a:t>time that the team will stay together </a:t>
            </a:r>
            <a:r>
              <a:rPr lang="en-US" sz="1800"/>
              <a:t>(team lifetime)</a:t>
            </a:r>
          </a:p>
          <a:p>
            <a:r>
              <a:rPr lang="en-US" sz="1800"/>
              <a:t>the </a:t>
            </a:r>
            <a:r>
              <a:rPr lang="en-US" sz="1800">
                <a:solidFill>
                  <a:schemeClr val="folHlink"/>
                </a:solidFill>
              </a:rPr>
              <a:t>degree to which the problem can be modularized</a:t>
            </a:r>
          </a:p>
          <a:p>
            <a:r>
              <a:rPr lang="en-US" sz="1800"/>
              <a:t>the </a:t>
            </a:r>
            <a:r>
              <a:rPr lang="en-US" sz="1800">
                <a:solidFill>
                  <a:schemeClr val="folHlink"/>
                </a:solidFill>
              </a:rPr>
              <a:t>required quality and reliability</a:t>
            </a:r>
            <a:r>
              <a:rPr lang="en-US" sz="1800"/>
              <a:t> of the system to be built</a:t>
            </a:r>
          </a:p>
          <a:p>
            <a:r>
              <a:rPr lang="en-US" sz="1800"/>
              <a:t>the </a:t>
            </a:r>
            <a:r>
              <a:rPr lang="en-US" sz="1800">
                <a:solidFill>
                  <a:schemeClr val="folHlink"/>
                </a:solidFill>
              </a:rPr>
              <a:t>rigidity of the delivery date</a:t>
            </a:r>
            <a:endParaRPr lang="en-US" sz="1800"/>
          </a:p>
          <a:p>
            <a:r>
              <a:rPr lang="en-US" sz="1800"/>
              <a:t>the </a:t>
            </a:r>
            <a:r>
              <a:rPr lang="en-US" sz="1800">
                <a:solidFill>
                  <a:schemeClr val="folHlink"/>
                </a:solidFill>
              </a:rPr>
              <a:t>degree of sociability</a:t>
            </a:r>
            <a:r>
              <a:rPr lang="en-US" sz="1800"/>
              <a:t> (communication) required for the project</a:t>
            </a:r>
          </a:p>
        </p:txBody>
      </p:sp>
      <p:sp>
        <p:nvSpPr>
          <p:cNvPr id="177156" name="Rectangle 4"/>
          <p:cNvSpPr>
            <a:spLocks noChangeArrowheads="1"/>
          </p:cNvSpPr>
          <p:nvPr/>
        </p:nvSpPr>
        <p:spPr bwMode="auto">
          <a:xfrm>
            <a:off x="1828800" y="1828800"/>
            <a:ext cx="6324600" cy="584200"/>
          </a:xfrm>
          <a:prstGeom prst="rect">
            <a:avLst/>
          </a:prstGeom>
          <a:noFill/>
          <a:ln w="12700">
            <a:noFill/>
            <a:miter lim="800000"/>
            <a:headEnd/>
            <a:tailEnd/>
          </a:ln>
          <a:effectLst/>
        </p:spPr>
        <p:txBody>
          <a:bodyPr lIns="90487" tIns="44450" rIns="90487" bIns="44450">
            <a:spAutoFit/>
          </a:bodyPr>
          <a:lstStyle/>
          <a:p>
            <a:pPr>
              <a:lnSpc>
                <a:spcPct val="90000"/>
              </a:lnSpc>
            </a:pPr>
            <a:r>
              <a:rPr lang="en-US" sz="1800" b="1" i="1">
                <a:latin typeface="Helvetica" pitchFamily="-128" charset="0"/>
              </a:rPr>
              <a:t>The following factors must be considered when selecting a software project team structure ...</a:t>
            </a:r>
            <a:endParaRPr lang="en-US" sz="1800" b="1">
              <a:latin typeface="Helvetica" pitchFamily="-12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E20B8BB0-F460-41E5-BD8C-166D877FAE36}" type="slidenum">
              <a:rPr lang="en-US"/>
              <a:pPr/>
              <a:t>7</a:t>
            </a:fld>
            <a:endParaRPr lang="en-US"/>
          </a:p>
        </p:txBody>
      </p:sp>
      <p:sp>
        <p:nvSpPr>
          <p:cNvPr id="178178" name="Rectangle 2"/>
          <p:cNvSpPr>
            <a:spLocks noGrp="1" noChangeArrowheads="1"/>
          </p:cNvSpPr>
          <p:nvPr>
            <p:ph type="body" idx="1"/>
          </p:nvPr>
        </p:nvSpPr>
        <p:spPr>
          <a:xfrm>
            <a:off x="1828800" y="1905000"/>
            <a:ext cx="6553200" cy="4191000"/>
          </a:xfrm>
          <a:noFill/>
          <a:ln/>
        </p:spPr>
        <p:txBody>
          <a:bodyPr lIns="90487" tIns="44450" rIns="90487" bIns="44450"/>
          <a:lstStyle/>
          <a:p>
            <a:r>
              <a:rPr lang="en-US" sz="1800">
                <a:solidFill>
                  <a:schemeClr val="folHlink"/>
                </a:solidFill>
              </a:rPr>
              <a:t>closed paradigm</a:t>
            </a:r>
            <a:r>
              <a:rPr lang="en-US" sz="1800"/>
              <a:t>—structures a team along  a traditional hierarchy of authority</a:t>
            </a:r>
          </a:p>
          <a:p>
            <a:r>
              <a:rPr lang="en-US" sz="1800">
                <a:solidFill>
                  <a:schemeClr val="folHlink"/>
                </a:solidFill>
              </a:rPr>
              <a:t>random paradigm</a:t>
            </a:r>
            <a:r>
              <a:rPr lang="en-US" sz="1800"/>
              <a:t>—structures a team loosely and depends on individual initiative of the team members </a:t>
            </a:r>
          </a:p>
          <a:p>
            <a:r>
              <a:rPr lang="en-US" sz="1800">
                <a:solidFill>
                  <a:schemeClr val="folHlink"/>
                </a:solidFill>
              </a:rPr>
              <a:t>open paradigm</a:t>
            </a:r>
            <a:r>
              <a:rPr lang="en-US" sz="1800"/>
              <a:t>—attempts to structure a team in a manner that achieves some of the controls associated with the closed paradigm but also much of the innovation that occurs when using the random paradigm</a:t>
            </a:r>
          </a:p>
          <a:p>
            <a:r>
              <a:rPr lang="en-US" sz="1800">
                <a:solidFill>
                  <a:schemeClr val="folHlink"/>
                </a:solidFill>
              </a:rPr>
              <a:t>synchronous paradigm</a:t>
            </a:r>
            <a:r>
              <a:rPr lang="en-US" sz="1800"/>
              <a:t>—relies on the natural compartmentalization of a problem and organizes team members to work on pieces of the problem with little active communication among themselves</a:t>
            </a:r>
          </a:p>
        </p:txBody>
      </p:sp>
      <p:sp>
        <p:nvSpPr>
          <p:cNvPr id="178179" name="Rectangle 3"/>
          <p:cNvSpPr>
            <a:spLocks noGrp="1" noChangeArrowheads="1"/>
          </p:cNvSpPr>
          <p:nvPr>
            <p:ph type="title"/>
          </p:nvPr>
        </p:nvSpPr>
        <p:spPr>
          <a:xfrm>
            <a:off x="1219200" y="1066800"/>
            <a:ext cx="5972175" cy="660400"/>
          </a:xfrm>
          <a:noFill/>
          <a:ln/>
        </p:spPr>
        <p:txBody>
          <a:bodyPr wrap="none" lIns="63500" tIns="25400" rIns="63500" bIns="25400" anchor="t">
            <a:spAutoFit/>
          </a:bodyPr>
          <a:lstStyle/>
          <a:p>
            <a:r>
              <a:rPr lang="en-US"/>
              <a:t>Organizational Paradigms</a:t>
            </a:r>
          </a:p>
        </p:txBody>
      </p:sp>
      <p:sp>
        <p:nvSpPr>
          <p:cNvPr id="178180" name="Rectangle 4"/>
          <p:cNvSpPr>
            <a:spLocks noChangeArrowheads="1"/>
          </p:cNvSpPr>
          <p:nvPr/>
        </p:nvSpPr>
        <p:spPr bwMode="auto">
          <a:xfrm>
            <a:off x="3962400" y="5562600"/>
            <a:ext cx="3689350" cy="336550"/>
          </a:xfrm>
          <a:prstGeom prst="rect">
            <a:avLst/>
          </a:prstGeom>
          <a:noFill/>
          <a:ln w="12700">
            <a:noFill/>
            <a:miter lim="800000"/>
            <a:headEnd/>
            <a:tailEnd/>
          </a:ln>
          <a:effectLst/>
        </p:spPr>
        <p:txBody>
          <a:bodyPr wrap="none" lIns="90487" tIns="44450" rIns="90487" bIns="44450">
            <a:spAutoFit/>
          </a:bodyPr>
          <a:lstStyle/>
          <a:p>
            <a:pPr>
              <a:lnSpc>
                <a:spcPct val="90000"/>
              </a:lnSpc>
            </a:pPr>
            <a:r>
              <a:rPr lang="en-US" sz="1800" i="1">
                <a:latin typeface="Helvetica" pitchFamily="-128" charset="0"/>
              </a:rPr>
              <a:t>suggested by Constantine [Con93]</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18640F6-5D0C-426C-8F43-33CC52F94CE2}" type="slidenum">
              <a:rPr lang="en-US"/>
              <a:pPr/>
              <a:t>8</a:t>
            </a:fld>
            <a:endParaRPr lang="en-US"/>
          </a:p>
        </p:txBody>
      </p:sp>
      <p:sp>
        <p:nvSpPr>
          <p:cNvPr id="179202" name="Rectangle 2"/>
          <p:cNvSpPr>
            <a:spLocks noGrp="1" noChangeArrowheads="1"/>
          </p:cNvSpPr>
          <p:nvPr>
            <p:ph type="title"/>
          </p:nvPr>
        </p:nvSpPr>
        <p:spPr>
          <a:xfrm>
            <a:off x="1066800" y="1143000"/>
            <a:ext cx="6705600" cy="633413"/>
          </a:xfrm>
        </p:spPr>
        <p:txBody>
          <a:bodyPr/>
          <a:lstStyle/>
          <a:p>
            <a:r>
              <a:rPr lang="en-US"/>
              <a:t> Avoid Team “Toxicity”</a:t>
            </a:r>
          </a:p>
        </p:txBody>
      </p:sp>
      <p:sp>
        <p:nvSpPr>
          <p:cNvPr id="179203" name="Rectangle 3"/>
          <p:cNvSpPr>
            <a:spLocks noGrp="1" noChangeArrowheads="1"/>
          </p:cNvSpPr>
          <p:nvPr>
            <p:ph type="body" idx="1"/>
          </p:nvPr>
        </p:nvSpPr>
        <p:spPr>
          <a:xfrm>
            <a:off x="1828800" y="1905000"/>
            <a:ext cx="6477000" cy="4191000"/>
          </a:xfrm>
        </p:spPr>
        <p:txBody>
          <a:bodyPr/>
          <a:lstStyle/>
          <a:p>
            <a:pPr>
              <a:spcBef>
                <a:spcPts val="600"/>
              </a:spcBef>
            </a:pPr>
            <a:r>
              <a:rPr lang="en-US" sz="1800"/>
              <a:t>A frenzied work atmosphere in which team members waste energy and lose focus on the objectives of the work to be performed.</a:t>
            </a:r>
          </a:p>
          <a:p>
            <a:pPr>
              <a:spcBef>
                <a:spcPts val="300"/>
              </a:spcBef>
            </a:pPr>
            <a:r>
              <a:rPr lang="en-US" sz="1800"/>
              <a:t>High frustration caused by personal, business, or technological factors that cause friction among team members.</a:t>
            </a:r>
          </a:p>
          <a:p>
            <a:r>
              <a:rPr lang="en-US" sz="1800"/>
              <a:t>“Fragmented or poorly coordinated procedures” or a poorly defined or improperly chosen process model that becomes a roadblock to accomplishment.</a:t>
            </a:r>
          </a:p>
          <a:p>
            <a:r>
              <a:rPr lang="en-US" sz="1800"/>
              <a:t>Unclear definition of roles resulting in a lack of accountability and resultant finger-pointing.</a:t>
            </a:r>
          </a:p>
          <a:p>
            <a:r>
              <a:rPr lang="en-US" sz="1800"/>
              <a:t>“Continuous and repeated exposure to failure” that leads to a loss of confidence and a lowering of morale.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50C0DF9-A096-42AD-9838-E7B9DE166E5D}" type="slidenum">
              <a:rPr lang="en-US"/>
              <a:pPr/>
              <a:t>9</a:t>
            </a:fld>
            <a:endParaRPr lang="en-US"/>
          </a:p>
        </p:txBody>
      </p:sp>
      <p:sp>
        <p:nvSpPr>
          <p:cNvPr id="180226" name="Rectangle 2"/>
          <p:cNvSpPr>
            <a:spLocks noGrp="1" noChangeArrowheads="1"/>
          </p:cNvSpPr>
          <p:nvPr>
            <p:ph type="title"/>
          </p:nvPr>
        </p:nvSpPr>
        <p:spPr/>
        <p:txBody>
          <a:bodyPr/>
          <a:lstStyle/>
          <a:p>
            <a:r>
              <a:rPr lang="en-US"/>
              <a:t>Agile Teams</a:t>
            </a:r>
          </a:p>
        </p:txBody>
      </p:sp>
      <p:sp>
        <p:nvSpPr>
          <p:cNvPr id="180227" name="Rectangle 3"/>
          <p:cNvSpPr>
            <a:spLocks noGrp="1" noChangeArrowheads="1"/>
          </p:cNvSpPr>
          <p:nvPr>
            <p:ph type="body" idx="1"/>
          </p:nvPr>
        </p:nvSpPr>
        <p:spPr/>
        <p:txBody>
          <a:bodyPr/>
          <a:lstStyle/>
          <a:p>
            <a:pPr>
              <a:spcBef>
                <a:spcPts val="300"/>
              </a:spcBef>
            </a:pPr>
            <a:r>
              <a:rPr lang="en-US" sz="2000"/>
              <a:t>Team members must have trust in one another. </a:t>
            </a:r>
          </a:p>
          <a:p>
            <a:r>
              <a:rPr lang="en-US" sz="2000"/>
              <a:t>The distribution of skills must be appropriate to the problem. </a:t>
            </a:r>
          </a:p>
          <a:p>
            <a:r>
              <a:rPr lang="en-US" sz="2000"/>
              <a:t>Mavericks may have to be excluded from the team, if team cohesiveness is to be maintained.</a:t>
            </a:r>
          </a:p>
          <a:p>
            <a:r>
              <a:rPr lang="en-US" sz="2000"/>
              <a:t>Team is “self-organizing”</a:t>
            </a:r>
          </a:p>
          <a:p>
            <a:pPr lvl="1"/>
            <a:r>
              <a:rPr lang="en-US" sz="1800"/>
              <a:t>An adaptive team structure</a:t>
            </a:r>
          </a:p>
          <a:p>
            <a:pPr lvl="1"/>
            <a:r>
              <a:rPr lang="en-US" sz="1800"/>
              <a:t>Uses elements of Constantine’s random, open, and synchronous paradigms</a:t>
            </a:r>
          </a:p>
          <a:p>
            <a:pPr lvl="1"/>
            <a:r>
              <a:rPr lang="en-US" sz="1800"/>
              <a:t>Significant autonomy</a:t>
            </a:r>
          </a:p>
        </p:txBody>
      </p:sp>
    </p:spTree>
  </p:cSld>
  <p:clrMapOvr>
    <a:masterClrMapping/>
  </p:clrMapOvr>
</p:sld>
</file>

<file path=ppt/theme/theme1.xml><?xml version="1.0" encoding="utf-8"?>
<a:theme xmlns:a="http://schemas.openxmlformats.org/drawingml/2006/main" name="Chapter_24">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Chapter_24</Template>
  <TotalTime>987</TotalTime>
  <Words>1345</Words>
  <Application>Microsoft Office PowerPoint</Application>
  <PresentationFormat>On-screen Show (4:3)</PresentationFormat>
  <Paragraphs>147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Chapter_24</vt:lpstr>
      <vt:lpstr>Chapter 24</vt:lpstr>
      <vt:lpstr>The Four P’s</vt:lpstr>
      <vt:lpstr>Stakeholders</vt:lpstr>
      <vt:lpstr>Software Teams</vt:lpstr>
      <vt:lpstr>Team Leader</vt:lpstr>
      <vt:lpstr>Software Teams</vt:lpstr>
      <vt:lpstr>Organizational Paradigms</vt:lpstr>
      <vt:lpstr> Avoid Team “Toxicity”</vt:lpstr>
      <vt:lpstr>Agile Teams</vt:lpstr>
      <vt:lpstr>Team Coordination &amp; Communication</vt:lpstr>
      <vt:lpstr>The Product Scope</vt:lpstr>
      <vt:lpstr>Problem Decomposition</vt:lpstr>
      <vt:lpstr>The Process</vt:lpstr>
      <vt:lpstr>Melding the Problem and the Process</vt:lpstr>
      <vt:lpstr>Process Decomposition</vt:lpstr>
      <vt:lpstr>The Project</vt:lpstr>
      <vt:lpstr>Common-Sense Approach to Projects</vt:lpstr>
      <vt:lpstr>To Get to the Essence of a Project</vt:lpstr>
      <vt:lpstr>Critical Practices (for performance -based management)</vt:lpstr>
    </vt:vector>
  </TitlesOfParts>
  <Company>ndu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24</dc:title>
  <dc:creator>msamaha</dc:creator>
  <cp:lastModifiedBy>msamaha</cp:lastModifiedBy>
  <cp:revision>6</cp:revision>
  <dcterms:created xsi:type="dcterms:W3CDTF">2011-10-05T10:35:41Z</dcterms:created>
  <dcterms:modified xsi:type="dcterms:W3CDTF">2011-10-11T09:00:00Z</dcterms:modified>
</cp:coreProperties>
</file>